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media/image11.svg" ContentType="image/svg+xml"/>
  <Override PartName="/ppt/media/image18.svg" ContentType="image/svg+xml"/>
  <Override PartName="/ppt/media/image20.svg" ContentType="image/svg+xml"/>
  <Override PartName="/ppt/media/image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1" r:id="rId3"/>
    <p:sldMasterId id="2147483673" r:id="rId4"/>
    <p:sldMasterId id="2147483686" r:id="rId5"/>
    <p:sldMasterId id="2147483705" r:id="rId6"/>
    <p:sldMasterId id="2147483719" r:id="rId7"/>
  </p:sldMasterIdLst>
  <p:notesMasterIdLst>
    <p:notesMasterId r:id="rId43"/>
  </p:notesMasterIdLst>
  <p:sldIdLst>
    <p:sldId id="376" r:id="rId8"/>
    <p:sldId id="480" r:id="rId9"/>
    <p:sldId id="260" r:id="rId10"/>
    <p:sldId id="377" r:id="rId11"/>
    <p:sldId id="287" r:id="rId12"/>
    <p:sldId id="262" r:id="rId13"/>
    <p:sldId id="263" r:id="rId14"/>
    <p:sldId id="265" r:id="rId15"/>
    <p:sldId id="285" r:id="rId16"/>
    <p:sldId id="266" r:id="rId17"/>
    <p:sldId id="378" r:id="rId18"/>
    <p:sldId id="298" r:id="rId19"/>
    <p:sldId id="299" r:id="rId20"/>
    <p:sldId id="379" r:id="rId21"/>
    <p:sldId id="305" r:id="rId22"/>
    <p:sldId id="293" r:id="rId23"/>
    <p:sldId id="306" r:id="rId24"/>
    <p:sldId id="294" r:id="rId25"/>
    <p:sldId id="295" r:id="rId26"/>
    <p:sldId id="324" r:id="rId27"/>
    <p:sldId id="531" r:id="rId28"/>
    <p:sldId id="532" r:id="rId29"/>
    <p:sldId id="533" r:id="rId30"/>
    <p:sldId id="534" r:id="rId31"/>
    <p:sldId id="535" r:id="rId32"/>
    <p:sldId id="536" r:id="rId33"/>
    <p:sldId id="537" r:id="rId34"/>
    <p:sldId id="301" r:id="rId35"/>
    <p:sldId id="302" r:id="rId36"/>
    <p:sldId id="542" r:id="rId37"/>
    <p:sldId id="312" r:id="rId38"/>
    <p:sldId id="313" r:id="rId39"/>
    <p:sldId id="311" r:id="rId40"/>
    <p:sldId id="315" r:id="rId41"/>
    <p:sldId id="316" r:id="rId42"/>
    <p:sldId id="267" r:id="rId44"/>
    <p:sldId id="268" r:id="rId45"/>
    <p:sldId id="269" r:id="rId46"/>
    <p:sldId id="541" r:id="rId47"/>
    <p:sldId id="543" r:id="rId48"/>
    <p:sldId id="544" r:id="rId49"/>
    <p:sldId id="545" r:id="rId50"/>
    <p:sldId id="282" r:id="rId51"/>
    <p:sldId id="546" r:id="rId52"/>
  </p:sldIdLst>
  <p:sldSz cx="12192000" cy="6858000"/>
  <p:notesSz cx="6858000" cy="9144000"/>
  <p:embeddedFontLst>
    <p:embeddedFont>
      <p:font typeface="Calibri" panose="020F0502020204030204" pitchFamily="34" charset="0"/>
      <p:regular r:id="rId57"/>
      <p:bold r:id="rId58"/>
      <p:italic r:id="rId59"/>
      <p:boldItalic r:id="rId60"/>
    </p:embeddedFont>
    <p:embeddedFont>
      <p:font typeface="幼圆" panose="02010509060101010101" pitchFamily="49" charset="-122"/>
      <p:regular r:id="rId61"/>
    </p:embeddedFont>
    <p:embeddedFont>
      <p:font typeface="Broadway" panose="04040905080B02020502" pitchFamily="82" charset="0"/>
      <p:regular r:id="rId62"/>
    </p:embeddedFont>
    <p:embeddedFont>
      <p:font typeface="微软雅黑" panose="020B0503020204020204" pitchFamily="34" charset="-122"/>
      <p:regular r:id="rId63"/>
    </p:embeddedFont>
    <p:embeddedFont>
      <p:font typeface="黑体" panose="02010609060101010101" charset="-122"/>
      <p:regular r:id="rId64"/>
    </p:embeddedFont>
    <p:embeddedFont>
      <p:font typeface="方正大黑体_GBK" panose="02010600010101010101" charset="-122"/>
      <p:regular r:id="rId65"/>
    </p:embeddedFont>
    <p:embeddedFont>
      <p:font typeface="方正粗黑宋简体" panose="02000000000000000000" charset="-122"/>
      <p:regular r:id="rId66"/>
    </p:embeddedFont>
  </p:embeddedFontLst>
  <p:custDataLst>
    <p:tags r:id="rId6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0" userDrawn="1">
          <p15:clr>
            <a:srgbClr val="A4A3A4"/>
          </p15:clr>
        </p15:guide>
        <p15:guide id="2" pos="378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WHM" initials="W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48" d="100"/>
          <a:sy n="48" d="100"/>
        </p:scale>
        <p:origin x="-1315" y="-82"/>
      </p:cViewPr>
      <p:guideLst>
        <p:guide orient="horz" pos="2240"/>
        <p:guide pos="378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7" Type="http://schemas.openxmlformats.org/officeDocument/2006/relationships/tags" Target="tags/tag217.xml"/><Relationship Id="rId66" Type="http://schemas.openxmlformats.org/officeDocument/2006/relationships/font" Target="fonts/font10.fntdata"/><Relationship Id="rId65" Type="http://schemas.openxmlformats.org/officeDocument/2006/relationships/font" Target="fonts/font9.fntdata"/><Relationship Id="rId64" Type="http://schemas.openxmlformats.org/officeDocument/2006/relationships/font" Target="fonts/font8.fntdata"/><Relationship Id="rId63" Type="http://schemas.openxmlformats.org/officeDocument/2006/relationships/font" Target="fonts/font7.fntdata"/><Relationship Id="rId62" Type="http://schemas.openxmlformats.org/officeDocument/2006/relationships/font" Target="fonts/font6.fntdata"/><Relationship Id="rId61" Type="http://schemas.openxmlformats.org/officeDocument/2006/relationships/font" Target="fonts/font5.fntdata"/><Relationship Id="rId60" Type="http://schemas.openxmlformats.org/officeDocument/2006/relationships/font" Target="fonts/font4.fntdata"/><Relationship Id="rId6" Type="http://schemas.openxmlformats.org/officeDocument/2006/relationships/slideMaster" Target="slideMasters/slideMaster5.xml"/><Relationship Id="rId59" Type="http://schemas.openxmlformats.org/officeDocument/2006/relationships/font" Target="fonts/font3.fntdata"/><Relationship Id="rId58" Type="http://schemas.openxmlformats.org/officeDocument/2006/relationships/font" Target="fonts/font2.fntdata"/><Relationship Id="rId57" Type="http://schemas.openxmlformats.org/officeDocument/2006/relationships/font" Target="fonts/font1.fntdata"/><Relationship Id="rId56" Type="http://schemas.openxmlformats.org/officeDocument/2006/relationships/commentAuthors" Target="commentAuthors.xml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slide" Target="slides/slide44.xml"/><Relationship Id="rId51" Type="http://schemas.openxmlformats.org/officeDocument/2006/relationships/slide" Target="slides/slide43.xml"/><Relationship Id="rId50" Type="http://schemas.openxmlformats.org/officeDocument/2006/relationships/slide" Target="slides/slide42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41.xml"/><Relationship Id="rId48" Type="http://schemas.openxmlformats.org/officeDocument/2006/relationships/slide" Target="slides/slide40.xml"/><Relationship Id="rId47" Type="http://schemas.openxmlformats.org/officeDocument/2006/relationships/slide" Target="slides/slide39.xml"/><Relationship Id="rId46" Type="http://schemas.openxmlformats.org/officeDocument/2006/relationships/slide" Target="slides/slide38.xml"/><Relationship Id="rId45" Type="http://schemas.openxmlformats.org/officeDocument/2006/relationships/slide" Target="slides/slide37.xml"/><Relationship Id="rId44" Type="http://schemas.openxmlformats.org/officeDocument/2006/relationships/slide" Target="slides/slide36.xml"/><Relationship Id="rId43" Type="http://schemas.openxmlformats.org/officeDocument/2006/relationships/notesMaster" Target="notesMasters/notesMaster1.xml"/><Relationship Id="rId42" Type="http://schemas.openxmlformats.org/officeDocument/2006/relationships/slide" Target="slides/slide35.xml"/><Relationship Id="rId41" Type="http://schemas.openxmlformats.org/officeDocument/2006/relationships/slide" Target="slides/slide34.xml"/><Relationship Id="rId40" Type="http://schemas.openxmlformats.org/officeDocument/2006/relationships/slide" Target="slides/slide33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2.xml"/><Relationship Id="rId38" Type="http://schemas.openxmlformats.org/officeDocument/2006/relationships/slide" Target="slides/slide31.xml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9" Type="http://schemas.openxmlformats.org/officeDocument/2006/relationships/tags" Target="../tags/tag4.xml"/><Relationship Id="rId8" Type="http://schemas.openxmlformats.org/officeDocument/2006/relationships/tags" Target="../tags/tag3.xml"/><Relationship Id="rId7" Type="http://schemas.openxmlformats.org/officeDocument/2006/relationships/image" Target="file:///C:\Users\1V994W2\PycharmProjects\PPT_Background_Generation/pic_temp/pic_half_right.png" TargetMode="External"/><Relationship Id="rId6" Type="http://schemas.openxmlformats.org/officeDocument/2006/relationships/image" Target="../media/image4.png"/><Relationship Id="rId5" Type="http://schemas.openxmlformats.org/officeDocument/2006/relationships/tags" Target="../tags/tag2.xml"/><Relationship Id="rId4" Type="http://schemas.openxmlformats.org/officeDocument/2006/relationships/image" Target="file:///C:\Users\1V994W2\PycharmProjects\PPT_Background_Generation/pic_temp/pic_half_left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1.xml"/><Relationship Id="rId13" Type="http://schemas.openxmlformats.org/officeDocument/2006/relationships/tags" Target="../tags/tag8.xml"/><Relationship Id="rId12" Type="http://schemas.openxmlformats.org/officeDocument/2006/relationships/tags" Target="../tags/tag7.xml"/><Relationship Id="rId11" Type="http://schemas.openxmlformats.org/officeDocument/2006/relationships/tags" Target="../tags/tag6.xml"/><Relationship Id="rId10" Type="http://schemas.openxmlformats.org/officeDocument/2006/relationships/tags" Target="../tags/tag5.xml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6.png"/><Relationship Id="rId5" Type="http://schemas.openxmlformats.org/officeDocument/2006/relationships/tags" Target="../tags/tag10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9.xml"/><Relationship Id="rId12" Type="http://schemas.openxmlformats.org/officeDocument/2006/relationships/tags" Target="../tags/tag15.xml"/><Relationship Id="rId11" Type="http://schemas.openxmlformats.org/officeDocument/2006/relationships/tags" Target="../tags/tag14.xml"/><Relationship Id="rId10" Type="http://schemas.openxmlformats.org/officeDocument/2006/relationships/tags" Target="../tags/tag13.xml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tags" Target="../tags/tag20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image" Target="file:///C:\Users\1V994W2\PycharmProjects\PPT_Background_Generation/pic_temp/pic_half_left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tags" Target="../tags/tag24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6.png"/><Relationship Id="rId5" Type="http://schemas.openxmlformats.org/officeDocument/2006/relationships/tags" Target="../tags/tag23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22.xml"/><Relationship Id="rId13" Type="http://schemas.openxmlformats.org/officeDocument/2006/relationships/tags" Target="../tags/tag29.xml"/><Relationship Id="rId12" Type="http://schemas.openxmlformats.org/officeDocument/2006/relationships/tags" Target="../tags/tag28.xml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tags" Target="../tags/tag32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6.png"/><Relationship Id="rId5" Type="http://schemas.openxmlformats.org/officeDocument/2006/relationships/tags" Target="../tags/tag31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30.xml"/><Relationship Id="rId15" Type="http://schemas.openxmlformats.org/officeDocument/2006/relationships/tags" Target="../tags/tag39.xml"/><Relationship Id="rId14" Type="http://schemas.openxmlformats.org/officeDocument/2006/relationships/tags" Target="../tags/tag38.xml"/><Relationship Id="rId13" Type="http://schemas.openxmlformats.org/officeDocument/2006/relationships/tags" Target="../tags/tag37.xml"/><Relationship Id="rId12" Type="http://schemas.openxmlformats.org/officeDocument/2006/relationships/tags" Target="../tags/tag36.xml"/><Relationship Id="rId11" Type="http://schemas.openxmlformats.org/officeDocument/2006/relationships/tags" Target="../tags/tag35.xml"/><Relationship Id="rId10" Type="http://schemas.openxmlformats.org/officeDocument/2006/relationships/tags" Target="../tags/tag34.xml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9" Type="http://schemas.openxmlformats.org/officeDocument/2006/relationships/tags" Target="../tags/tag43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6.png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image" Target="file:///C:\Users\1V994W2\Documents\Tencent%20Files\574576071\FileRecv\&#25340;&#35013;&#32032;&#26448;\&#31616;&#32422;&#21333;&#22270;-30\\07\subject_holdright_69,138,173_0_staid_full_0.png" TargetMode="External"/><Relationship Id="rId3" Type="http://schemas.openxmlformats.org/officeDocument/2006/relationships/image" Target="../media/image7.png"/><Relationship Id="rId2" Type="http://schemas.openxmlformats.org/officeDocument/2006/relationships/tags" Target="../tags/tag40.xml"/><Relationship Id="rId12" Type="http://schemas.openxmlformats.org/officeDocument/2006/relationships/tags" Target="../tags/tag46.xml"/><Relationship Id="rId11" Type="http://schemas.openxmlformats.org/officeDocument/2006/relationships/tags" Target="../tags/tag45.xml"/><Relationship Id="rId10" Type="http://schemas.openxmlformats.org/officeDocument/2006/relationships/tags" Target="../tags/tag44.xml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tags" Target="../tags/tag52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6.png"/><Relationship Id="rId5" Type="http://schemas.openxmlformats.org/officeDocument/2006/relationships/tags" Target="../tags/tag51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50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tags" Target="../tags/tag55.xml"/><Relationship Id="rId10" Type="http://schemas.openxmlformats.org/officeDocument/2006/relationships/tags" Target="../tags/tag54.xml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9" Type="http://schemas.openxmlformats.org/officeDocument/2006/relationships/tags" Target="../tags/tag61.xml"/><Relationship Id="rId8" Type="http://schemas.openxmlformats.org/officeDocument/2006/relationships/tags" Target="../tags/tag60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6.png"/><Relationship Id="rId5" Type="http://schemas.openxmlformats.org/officeDocument/2006/relationships/tags" Target="../tags/tag59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58.xml"/><Relationship Id="rId12" Type="http://schemas.openxmlformats.org/officeDocument/2006/relationships/tags" Target="../tags/tag64.xml"/><Relationship Id="rId11" Type="http://schemas.openxmlformats.org/officeDocument/2006/relationships/tags" Target="../tags/tag63.xml"/><Relationship Id="rId10" Type="http://schemas.openxmlformats.org/officeDocument/2006/relationships/tags" Target="../tags/tag62.xml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9" Type="http://schemas.openxmlformats.org/officeDocument/2006/relationships/tags" Target="../tags/tag68.xml"/><Relationship Id="rId8" Type="http://schemas.openxmlformats.org/officeDocument/2006/relationships/tags" Target="../tags/tag67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6.png"/><Relationship Id="rId5" Type="http://schemas.openxmlformats.org/officeDocument/2006/relationships/tags" Target="../tags/tag66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65.xml"/><Relationship Id="rId11" Type="http://schemas.openxmlformats.org/officeDocument/2006/relationships/tags" Target="../tags/tag70.xml"/><Relationship Id="rId10" Type="http://schemas.openxmlformats.org/officeDocument/2006/relationships/tags" Target="../tags/tag69.xml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9" Type="http://schemas.openxmlformats.org/officeDocument/2006/relationships/tags" Target="../tags/tag74.xml"/><Relationship Id="rId8" Type="http://schemas.openxmlformats.org/officeDocument/2006/relationships/tags" Target="../tags/tag73.xml"/><Relationship Id="rId7" Type="http://schemas.openxmlformats.org/officeDocument/2006/relationships/image" Target="file:///C:\Users\1V994W2\PycharmProjects\PPT_Background_Generation/pic_temp/pic_half_right.png" TargetMode="External"/><Relationship Id="rId6" Type="http://schemas.openxmlformats.org/officeDocument/2006/relationships/image" Target="../media/image4.png"/><Relationship Id="rId5" Type="http://schemas.openxmlformats.org/officeDocument/2006/relationships/tags" Target="../tags/tag72.xml"/><Relationship Id="rId4" Type="http://schemas.openxmlformats.org/officeDocument/2006/relationships/image" Target="file:///C:\Users\1V994W2\PycharmProjects\PPT_Background_Generation/pic_temp/pic_half_left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71.xml"/><Relationship Id="rId13" Type="http://schemas.openxmlformats.org/officeDocument/2006/relationships/tags" Target="../tags/tag78.xml"/><Relationship Id="rId12" Type="http://schemas.openxmlformats.org/officeDocument/2006/relationships/tags" Target="../tags/tag77.xml"/><Relationship Id="rId11" Type="http://schemas.openxmlformats.org/officeDocument/2006/relationships/tags" Target="../tags/tag76.xml"/><Relationship Id="rId10" Type="http://schemas.openxmlformats.org/officeDocument/2006/relationships/tags" Target="../tags/tag75.xml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9" Type="http://schemas.openxmlformats.org/officeDocument/2006/relationships/tags" Target="../tags/tag82.xml"/><Relationship Id="rId8" Type="http://schemas.openxmlformats.org/officeDocument/2006/relationships/tags" Target="../tags/tag81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6.png"/><Relationship Id="rId5" Type="http://schemas.openxmlformats.org/officeDocument/2006/relationships/tags" Target="../tags/tag80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79.xml"/><Relationship Id="rId11" Type="http://schemas.openxmlformats.org/officeDocument/2006/relationships/tags" Target="../tags/tag84.xml"/><Relationship Id="rId10" Type="http://schemas.openxmlformats.org/officeDocument/2006/relationships/tags" Target="../tags/tag83.xml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9" Type="http://schemas.openxmlformats.org/officeDocument/2006/relationships/tags" Target="../tags/tag88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6.png"/><Relationship Id="rId6" Type="http://schemas.openxmlformats.org/officeDocument/2006/relationships/tags" Target="../tags/tag87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5.png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3" Type="http://schemas.openxmlformats.org/officeDocument/2006/relationships/tags" Target="../tags/tag92.xml"/><Relationship Id="rId12" Type="http://schemas.openxmlformats.org/officeDocument/2006/relationships/tags" Target="../tags/tag91.xml"/><Relationship Id="rId11" Type="http://schemas.openxmlformats.org/officeDocument/2006/relationships/tags" Target="../tags/tag90.xml"/><Relationship Id="rId10" Type="http://schemas.openxmlformats.org/officeDocument/2006/relationships/tags" Target="../tags/tag89.xml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tags" Target="../tags/tag97.xml"/><Relationship Id="rId7" Type="http://schemas.openxmlformats.org/officeDocument/2006/relationships/tags" Target="../tags/tag96.xml"/><Relationship Id="rId6" Type="http://schemas.openxmlformats.org/officeDocument/2006/relationships/tags" Target="../tags/tag95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5.png"/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1" Type="http://schemas.openxmlformats.org/officeDocument/2006/relationships/tags" Target="../tags/tag100.xml"/><Relationship Id="rId10" Type="http://schemas.openxmlformats.org/officeDocument/2006/relationships/tags" Target="../tags/tag99.xml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9" Type="http://schemas.openxmlformats.org/officeDocument/2006/relationships/tags" Target="../tags/tag104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6.png"/><Relationship Id="rId6" Type="http://schemas.openxmlformats.org/officeDocument/2006/relationships/tags" Target="../tags/tag103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5.png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4" Type="http://schemas.openxmlformats.org/officeDocument/2006/relationships/tags" Target="../tags/tag109.xml"/><Relationship Id="rId13" Type="http://schemas.openxmlformats.org/officeDocument/2006/relationships/tags" Target="../tags/tag108.xml"/><Relationship Id="rId12" Type="http://schemas.openxmlformats.org/officeDocument/2006/relationships/tags" Target="../tags/tag107.xml"/><Relationship Id="rId11" Type="http://schemas.openxmlformats.org/officeDocument/2006/relationships/tags" Target="../tags/tag106.xml"/><Relationship Id="rId10" Type="http://schemas.openxmlformats.org/officeDocument/2006/relationships/tags" Target="../tags/tag105.xml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9" Type="http://schemas.openxmlformats.org/officeDocument/2006/relationships/tags" Target="../tags/tag113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6.png"/><Relationship Id="rId6" Type="http://schemas.openxmlformats.org/officeDocument/2006/relationships/tags" Target="../tags/tag112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5.png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4" Type="http://schemas.openxmlformats.org/officeDocument/2006/relationships/tags" Target="../tags/tag118.xml"/><Relationship Id="rId13" Type="http://schemas.openxmlformats.org/officeDocument/2006/relationships/tags" Target="../tags/tag117.xml"/><Relationship Id="rId12" Type="http://schemas.openxmlformats.org/officeDocument/2006/relationships/tags" Target="../tags/tag116.xml"/><Relationship Id="rId11" Type="http://schemas.openxmlformats.org/officeDocument/2006/relationships/tags" Target="../tags/tag115.xml"/><Relationship Id="rId10" Type="http://schemas.openxmlformats.org/officeDocument/2006/relationships/tags" Target="../tags/tag114.xml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9" Type="http://schemas.openxmlformats.org/officeDocument/2006/relationships/tags" Target="../tags/tag122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6.png"/><Relationship Id="rId6" Type="http://schemas.openxmlformats.org/officeDocument/2006/relationships/tags" Target="../tags/tag121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5.png"/><Relationship Id="rId3" Type="http://schemas.openxmlformats.org/officeDocument/2006/relationships/tags" Target="../tags/tag120.xml"/><Relationship Id="rId2" Type="http://schemas.openxmlformats.org/officeDocument/2006/relationships/tags" Target="../tags/tag119.xml"/><Relationship Id="rId16" Type="http://schemas.openxmlformats.org/officeDocument/2006/relationships/tags" Target="../tags/tag129.xml"/><Relationship Id="rId15" Type="http://schemas.openxmlformats.org/officeDocument/2006/relationships/tags" Target="../tags/tag128.xml"/><Relationship Id="rId14" Type="http://schemas.openxmlformats.org/officeDocument/2006/relationships/tags" Target="../tags/tag127.xml"/><Relationship Id="rId13" Type="http://schemas.openxmlformats.org/officeDocument/2006/relationships/tags" Target="../tags/tag126.xml"/><Relationship Id="rId12" Type="http://schemas.openxmlformats.org/officeDocument/2006/relationships/tags" Target="../tags/tag125.xml"/><Relationship Id="rId11" Type="http://schemas.openxmlformats.org/officeDocument/2006/relationships/tags" Target="../tags/tag124.xml"/><Relationship Id="rId10" Type="http://schemas.openxmlformats.org/officeDocument/2006/relationships/tags" Target="../tags/tag123.xml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9" Type="http://schemas.openxmlformats.org/officeDocument/2006/relationships/tags" Target="../tags/tag133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6.png"/><Relationship Id="rId6" Type="http://schemas.openxmlformats.org/officeDocument/2006/relationships/tags" Target="../tags/tag132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5.png"/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3" Type="http://schemas.openxmlformats.org/officeDocument/2006/relationships/tags" Target="../tags/tag137.xml"/><Relationship Id="rId12" Type="http://schemas.openxmlformats.org/officeDocument/2006/relationships/tags" Target="../tags/tag136.xml"/><Relationship Id="rId11" Type="http://schemas.openxmlformats.org/officeDocument/2006/relationships/tags" Target="../tags/tag135.xml"/><Relationship Id="rId10" Type="http://schemas.openxmlformats.org/officeDocument/2006/relationships/tags" Target="../tags/tag134.xml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tags" Target="../tags/tag148.xml"/><Relationship Id="rId7" Type="http://schemas.openxmlformats.org/officeDocument/2006/relationships/image" Target="../media/image9.svg"/><Relationship Id="rId6" Type="http://schemas.openxmlformats.org/officeDocument/2006/relationships/image" Target="../media/image8.png"/><Relationship Id="rId5" Type="http://schemas.openxmlformats.org/officeDocument/2006/relationships/tags" Target="../tags/tag147.xml"/><Relationship Id="rId4" Type="http://schemas.openxmlformats.org/officeDocument/2006/relationships/tags" Target="../tags/tag146.xml"/><Relationship Id="rId3" Type="http://schemas.openxmlformats.org/officeDocument/2006/relationships/tags" Target="../tags/tag145.xml"/><Relationship Id="rId26" Type="http://schemas.openxmlformats.org/officeDocument/2006/relationships/tags" Target="../tags/tag161.xml"/><Relationship Id="rId25" Type="http://schemas.openxmlformats.org/officeDocument/2006/relationships/tags" Target="../tags/tag160.xml"/><Relationship Id="rId24" Type="http://schemas.openxmlformats.org/officeDocument/2006/relationships/tags" Target="../tags/tag159.xml"/><Relationship Id="rId23" Type="http://schemas.openxmlformats.org/officeDocument/2006/relationships/tags" Target="../tags/tag158.xml"/><Relationship Id="rId22" Type="http://schemas.openxmlformats.org/officeDocument/2006/relationships/tags" Target="../tags/tag157.xml"/><Relationship Id="rId21" Type="http://schemas.openxmlformats.org/officeDocument/2006/relationships/tags" Target="../tags/tag156.xml"/><Relationship Id="rId20" Type="http://schemas.openxmlformats.org/officeDocument/2006/relationships/tags" Target="../tags/tag155.xml"/><Relationship Id="rId2" Type="http://schemas.openxmlformats.org/officeDocument/2006/relationships/tags" Target="../tags/tag144.xml"/><Relationship Id="rId19" Type="http://schemas.openxmlformats.org/officeDocument/2006/relationships/tags" Target="../tags/tag154.xml"/><Relationship Id="rId18" Type="http://schemas.openxmlformats.org/officeDocument/2006/relationships/tags" Target="../tags/tag153.xml"/><Relationship Id="rId17" Type="http://schemas.openxmlformats.org/officeDocument/2006/relationships/tags" Target="../tags/tag152.xml"/><Relationship Id="rId16" Type="http://schemas.microsoft.com/office/2007/relationships/hdphoto" Target="../media/image14.wdp"/><Relationship Id="rId15" Type="http://schemas.openxmlformats.org/officeDocument/2006/relationships/image" Target="../media/image13.png"/><Relationship Id="rId14" Type="http://schemas.openxmlformats.org/officeDocument/2006/relationships/tags" Target="../tags/tag151.xml"/><Relationship Id="rId13" Type="http://schemas.openxmlformats.org/officeDocument/2006/relationships/tags" Target="../tags/tag150.xml"/><Relationship Id="rId12" Type="http://schemas.openxmlformats.org/officeDocument/2006/relationships/image" Target="../media/image12.png"/><Relationship Id="rId11" Type="http://schemas.openxmlformats.org/officeDocument/2006/relationships/tags" Target="../tags/tag149.xml"/><Relationship Id="rId10" Type="http://schemas.openxmlformats.org/officeDocument/2006/relationships/image" Target="../media/image11.svg"/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7" y="0"/>
            <a:ext cx="12175067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7" y="2366963"/>
            <a:ext cx="7998884" cy="4456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54792" y="888969"/>
            <a:ext cx="9182464" cy="949238"/>
          </a:xfrm>
        </p:spPr>
        <p:txBody>
          <a:bodyPr>
            <a:normAutofit/>
          </a:bodyPr>
          <a:lstStyle>
            <a:lvl1pPr algn="r">
              <a:lnSpc>
                <a:spcPct val="110000"/>
              </a:lnSpc>
              <a:defRPr sz="3600" b="0" i="0">
                <a:ln w="14605">
                  <a:noFill/>
                </a:ln>
                <a:gradFill flip="none" rotWithShape="1"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50000">
                      <a:schemeClr val="accent1"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13500000" scaled="1"/>
                  <a:tileRect/>
                </a:gradFill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4792" y="1943303"/>
            <a:ext cx="9182464" cy="423361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mtClean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B4CAADF-2B8D-49ED-8AFD-45499DA35F2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>
              <a:buNone/>
            </a:pPr>
            <a:fld id="{9A0DB2DC-4C9A-4742-B13C-FB6460FD3503}" type="slidenum">
              <a:rPr lang="zh-CN" altLang="en-US" dirty="0">
                <a:solidFill>
                  <a:srgbClr val="A6A6A6"/>
                </a:solidFill>
                <a:ea typeface="幼圆" panose="02010509060101010101" pitchFamily="49" charset="-122"/>
              </a:rPr>
            </a:fld>
            <a:endParaRPr lang="zh-CN" altLang="en-US" dirty="0">
              <a:solidFill>
                <a:srgbClr val="A6A6A6"/>
              </a:solidFill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>
              <a:buNone/>
            </a:pPr>
            <a:fld id="{9A0DB2DC-4C9A-4742-B13C-FB6460FD3503}" type="slidenum">
              <a:rPr lang="en-US" altLang="zh-CN" dirty="0">
                <a:ea typeface="幼圆" panose="02010509060101010101" pitchFamily="49" charset="-122"/>
              </a:rPr>
            </a:fld>
            <a:endParaRPr lang="en-US" altLang="zh-CN" dirty="0"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showMasterSp="0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09600" y="3938588"/>
            <a:ext cx="53848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7600" y="3938588"/>
            <a:ext cx="53848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>
              <a:buNone/>
            </a:pPr>
            <a:fld id="{9A0DB2DC-4C9A-4742-B13C-FB6460FD3503}" type="slidenum">
              <a:rPr lang="en-US" altLang="zh-CN" dirty="0">
                <a:ea typeface="幼圆" panose="02010509060101010101" pitchFamily="49" charset="-122"/>
              </a:rPr>
            </a:fld>
            <a:endParaRPr lang="en-US" altLang="zh-CN" dirty="0"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3CB8FDB-2CBB-47AB-BC88-9F0371A14BD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3CB8FDB-2CBB-47AB-BC88-9F0371A14BD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3CB8FDB-2CBB-47AB-BC88-9F0371A14BD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3CB8FDB-2CBB-47AB-BC88-9F0371A14BD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3CB8FDB-2CBB-47AB-BC88-9F0371A14BD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3CB8FDB-2CBB-47AB-BC88-9F0371A14BD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3CB8FDB-2CBB-47AB-BC88-9F0371A14BD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1600"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>
              <a:buNone/>
            </a:pPr>
            <a:fld id="{9A0DB2DC-4C9A-4742-B13C-FB6460FD3503}" type="slidenum">
              <a:rPr lang="en-US" altLang="zh-CN" dirty="0">
                <a:ea typeface="幼圆" panose="02010509060101010101" pitchFamily="49" charset="-122"/>
              </a:rPr>
            </a:fld>
            <a:endParaRPr lang="en-US" altLang="zh-CN" dirty="0"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3CB8FDB-2CBB-47AB-BC88-9F0371A14BD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3CB8FDB-2CBB-47AB-BC88-9F0371A14BD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3CB8FDB-2CBB-47AB-BC88-9F0371A14BD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3CB8FDB-2CBB-47AB-BC88-9F0371A14BD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1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E92C63-36C9-49EE-831B-57A07AFB0E6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1AF596-A69B-4D8E-961C-126F085342F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1" cy="136207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1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73EE7C-6245-4EE4-89E3-CCF4F7078C5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1" y="1600201"/>
            <a:ext cx="5384800" cy="452596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4CB3E7-37F4-4500-A394-91CD1BFA757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1" y="1535113"/>
            <a:ext cx="5386916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1" y="2174874"/>
            <a:ext cx="5386916" cy="3951289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2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4"/>
            <a:ext cx="5389032" cy="3951289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3BCF27-CA14-456C-B1D0-1AC9EEAE164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D38E9A-054F-4F1E-AB92-AEF1E6744E9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2786742"/>
            <a:ext cx="10515600" cy="1070339"/>
          </a:xfrm>
        </p:spPr>
        <p:txBody>
          <a:bodyPr/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388406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>
              <a:buNone/>
            </a:pPr>
            <a:fld id="{9A0DB2DC-4C9A-4742-B13C-FB6460FD3503}" type="slidenum">
              <a:rPr lang="zh-CN" altLang="en-US" dirty="0">
                <a:solidFill>
                  <a:srgbClr val="A6A6A6"/>
                </a:solidFill>
                <a:ea typeface="幼圆" panose="02010509060101010101" pitchFamily="49" charset="-122"/>
              </a:rPr>
            </a:fld>
            <a:endParaRPr lang="zh-CN" altLang="en-US" dirty="0">
              <a:solidFill>
                <a:srgbClr val="A6A6A6"/>
              </a:solidFill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75F6EC-24C9-4142-8432-4B6BED71C21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2" y="273051"/>
            <a:ext cx="6815667" cy="585311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0"/>
            <a:ext cx="4011084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C51661-FC83-4940-B916-01A6C7B4986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4"/>
            <a:ext cx="73152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7"/>
            <a:ext cx="73152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FC16B0-EF7D-4861-B1C5-76D7059EB29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47E3E3-82F7-4C11-AA71-4A5A6426CE9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1" y="274640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3EC10D-552B-46B0-A455-22C95DE542E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1" y="357166"/>
            <a:ext cx="10972800" cy="5650125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  <a:p>
            <a:pPr lvl="1"/>
            <a:r>
              <a:rPr lang="en-US" altLang="zh-CN" smtClean="0"/>
              <a:t>Second level</a:t>
            </a:r>
            <a:endParaRPr lang="en-US" altLang="zh-CN" smtClean="0"/>
          </a:p>
          <a:p>
            <a:pPr lvl="2"/>
            <a:r>
              <a:rPr lang="en-US" altLang="zh-CN" smtClean="0"/>
              <a:t>Third level</a:t>
            </a:r>
            <a:endParaRPr lang="en-US" altLang="zh-CN" smtClean="0"/>
          </a:p>
          <a:p>
            <a:pPr lvl="3"/>
            <a:r>
              <a:rPr lang="en-US" altLang="zh-CN" smtClean="0"/>
              <a:t>Fourth level</a:t>
            </a:r>
            <a:endParaRPr lang="en-US" altLang="zh-CN" smtClean="0"/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93C2A46E-6276-4619-9934-E6CEDC89E9CE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C57F4ADF-7398-45BF-865B-2F31B264A5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1397000"/>
            <a:ext cx="2086332" cy="4064000"/>
          </a:xfrm>
          <a:prstGeom prst="rect">
            <a:avLst/>
          </a:prstGeom>
        </p:spPr>
      </p:pic>
      <p:pic>
        <p:nvPicPr>
          <p:cNvPr id="5" name="图片 4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10105668" y="1397000"/>
            <a:ext cx="2086332" cy="4064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cxnSp>
        <p:nvCxnSpPr>
          <p:cNvPr id="8" name="直接连接符 7"/>
          <p:cNvCxnSpPr/>
          <p:nvPr userDrawn="1">
            <p:custDataLst>
              <p:tags r:id="rId11"/>
            </p:custDataLst>
          </p:nvPr>
        </p:nvCxnSpPr>
        <p:spPr>
          <a:xfrm>
            <a:off x="3107055" y="4001135"/>
            <a:ext cx="597789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副标题 2"/>
          <p:cNvSpPr>
            <a:spLocks noGrp="1"/>
          </p:cNvSpPr>
          <p:nvPr>
            <p:ph type="subTitle" sz="quarter" idx="14" hasCustomPrompt="1"/>
            <p:custDataLst>
              <p:tags r:id="rId12"/>
            </p:custDataLst>
          </p:nvPr>
        </p:nvSpPr>
        <p:spPr>
          <a:xfrm>
            <a:off x="2921001" y="4194324"/>
            <a:ext cx="6350000" cy="494941"/>
          </a:xfrm>
          <a:prstGeom prst="rect">
            <a:avLst/>
          </a:prstGeom>
        </p:spPr>
        <p:txBody>
          <a:bodyPr vert="horz" wrap="square" lIns="90000" tIns="0" rIns="90000" bIns="46800" rtlCol="0" anchor="t" anchorCtr="0">
            <a:normAutofit/>
          </a:bodyPr>
          <a:lstStyle>
            <a:lvl1pPr marL="0" indent="0" algn="ctr">
              <a:buNone/>
              <a:defRPr lang="zh-CN" altLang="en-US" sz="2000" spc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228600" lvl="0" indent="-228600" algn="ctr">
              <a:lnSpc>
                <a:spcPct val="100000"/>
              </a:lnSpc>
              <a:spcAft>
                <a:spcPts val="0"/>
              </a:spcAft>
              <a:buClrTx/>
              <a:buSzTx/>
            </a:pPr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ctrTitle" idx="15" hasCustomPrompt="1"/>
            <p:custDataLst>
              <p:tags r:id="rId13"/>
            </p:custDataLst>
          </p:nvPr>
        </p:nvSpPr>
        <p:spPr>
          <a:xfrm>
            <a:off x="2921000" y="2466975"/>
            <a:ext cx="6350000" cy="1330960"/>
          </a:xfrm>
        </p:spPr>
        <p:txBody>
          <a:bodyPr vert="horz" lIns="91440" tIns="45720" rIns="91440" bIns="45720" rtlCol="0" anchor="b" anchorCtr="0">
            <a:normAutofit/>
          </a:bodyPr>
          <a:lstStyle>
            <a:lvl1pPr algn="dist">
              <a:defRPr lang="zh-CN" altLang="en-US" sz="7200" b="0" spc="-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pPr marL="0" lvl="0" algn="dist">
              <a:buClrTx/>
              <a:buSzTx/>
              <a:buFontTx/>
            </a:pPr>
            <a:r>
              <a:rPr lang="zh-CN" altLang="en-US" dirty="0"/>
              <a:t>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160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1397000"/>
            <a:ext cx="2086332" cy="4064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750905" y="2273644"/>
            <a:ext cx="4837938" cy="1076568"/>
          </a:xfrm>
        </p:spPr>
        <p:txBody>
          <a:bodyPr lIns="91440" tIns="45720" rIns="91440" bIns="45720" anchor="b" anchorCtr="0">
            <a:normAutofit/>
          </a:bodyPr>
          <a:lstStyle>
            <a:lvl1pPr algn="l">
              <a:defRPr sz="6000" b="1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4750900" y="3424785"/>
            <a:ext cx="4837938" cy="1258426"/>
          </a:xfrm>
        </p:spPr>
        <p:txBody>
          <a:bodyPr lIns="91440" tIns="45720" rIns="91440" bIns="45720">
            <a:normAutofit/>
          </a:bodyPr>
          <a:lstStyle>
            <a:lvl1pPr marL="0" indent="0" algn="l" eaLnBrk="1" fontAlgn="auto" latinLnBrk="0" hangingPunct="1"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160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>
              <a:buNone/>
            </a:pPr>
            <a:fld id="{9A0DB2DC-4C9A-4742-B13C-FB6460FD3503}" type="slidenum">
              <a:rPr lang="en-US" altLang="zh-CN" dirty="0">
                <a:ea typeface="幼圆" panose="02010509060101010101" pitchFamily="49" charset="-122"/>
              </a:rPr>
            </a:fld>
            <a:endParaRPr lang="en-US" altLang="zh-CN" dirty="0"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160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7498080" y="1291590"/>
            <a:ext cx="4389120" cy="427482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7315200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6" name="图片 5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1955"/>
            <a:ext cx="720090" cy="7160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 vert="horz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160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16045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1604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1397000"/>
            <a:ext cx="2086332" cy="4064000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10105668" y="1397000"/>
            <a:ext cx="2086332" cy="4064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11"/>
            </p:custDataLst>
          </p:nvPr>
        </p:nvSpPr>
        <p:spPr>
          <a:xfrm>
            <a:off x="3412490" y="2466975"/>
            <a:ext cx="5365750" cy="1398905"/>
          </a:xfrm>
        </p:spPr>
        <p:txBody>
          <a:bodyPr vert="horz" lIns="90000" tIns="46800" rIns="90000" bIns="0" rtlCol="0" anchor="b" anchorCtr="0">
            <a:normAutofit/>
          </a:bodyPr>
          <a:lstStyle>
            <a:lvl1pPr algn="dist">
              <a:defRPr lang="zh-CN" altLang="en-US" sz="8000" b="0" spc="1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pPr marL="0" lvl="0" algn="dist"/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idx="14" hasCustomPrompt="1"/>
            <p:custDataLst>
              <p:tags r:id="rId12"/>
            </p:custDataLst>
          </p:nvPr>
        </p:nvSpPr>
        <p:spPr>
          <a:xfrm>
            <a:off x="3413125" y="4204334"/>
            <a:ext cx="5365115" cy="788400"/>
          </a:xfrm>
        </p:spPr>
        <p:txBody>
          <a:bodyPr vert="horz" wrap="square" lIns="90000" tIns="0" rIns="90000" bIns="46800" rtlCol="0" anchor="t" anchorCtr="0">
            <a:normAutofit/>
          </a:bodyPr>
          <a:lstStyle>
            <a:lvl1pPr marL="0" indent="0" algn="ctr">
              <a:buNone/>
              <a:defRPr lang="zh-CN" altLang="en-US" sz="2000" spc="2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228600" lvl="0" indent="-228600" algn="ctr">
              <a:lnSpc>
                <a:spcPct val="100000"/>
              </a:lnSpc>
              <a:spcAft>
                <a:spcPts val="0"/>
              </a:spcAft>
              <a:buClrTx/>
              <a:buSzTx/>
            </a:pPr>
            <a:r>
              <a:rPr lang="zh-CN" altLang="en-US" dirty="0"/>
              <a:t>单击此处编辑文本</a:t>
            </a:r>
            <a:endParaRPr lang="zh-CN" altLang="en-US" dirty="0"/>
          </a:p>
        </p:txBody>
      </p:sp>
      <p:cxnSp>
        <p:nvCxnSpPr>
          <p:cNvPr id="9" name="直接连接符 8"/>
          <p:cNvCxnSpPr/>
          <p:nvPr userDrawn="1">
            <p:custDataLst>
              <p:tags r:id="rId13"/>
            </p:custDataLst>
          </p:nvPr>
        </p:nvCxnSpPr>
        <p:spPr>
          <a:xfrm>
            <a:off x="3355340" y="4001135"/>
            <a:ext cx="548005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160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="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160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="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="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hd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160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="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160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="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1955"/>
            <a:ext cx="720090" cy="7160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="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797" y="5237797"/>
            <a:ext cx="1620202" cy="1620202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46900"/>
            <a:ext cx="1620202" cy="16111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="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257175" indent="0" algn="ctr">
              <a:buNone/>
              <a:defRPr/>
            </a:lvl2pPr>
            <a:lvl3pPr marL="514350" indent="0" algn="ctr">
              <a:buNone/>
              <a:defRPr/>
            </a:lvl3pPr>
            <a:lvl4pPr marL="771525" indent="0" algn="ctr">
              <a:buNone/>
              <a:defRPr/>
            </a:lvl4pPr>
            <a:lvl5pPr marL="1028700" indent="0" algn="ctr">
              <a:buNone/>
              <a:defRPr/>
            </a:lvl5pPr>
            <a:lvl6pPr marL="1285875" indent="0" algn="ctr">
              <a:buNone/>
              <a:defRPr/>
            </a:lvl6pPr>
            <a:lvl7pPr marL="1543050" indent="0" algn="ctr">
              <a:buNone/>
              <a:defRPr/>
            </a:lvl7pPr>
            <a:lvl8pPr marL="1800225" indent="0" algn="ctr">
              <a:buNone/>
              <a:defRPr/>
            </a:lvl8pPr>
            <a:lvl9pPr marL="20574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E92C63-36C9-49EE-831B-57A07AFB0E6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1AF596-A69B-4D8E-961C-126F085342F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225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1125"/>
            </a:lvl1pPr>
            <a:lvl2pPr marL="257175" indent="0">
              <a:buNone/>
              <a:defRPr sz="1015"/>
            </a:lvl2pPr>
            <a:lvl3pPr marL="514350" indent="0">
              <a:buNone/>
              <a:defRPr sz="900"/>
            </a:lvl3pPr>
            <a:lvl4pPr marL="771525" indent="0">
              <a:buNone/>
              <a:defRPr sz="790"/>
            </a:lvl4pPr>
            <a:lvl5pPr marL="1028700" indent="0">
              <a:buNone/>
              <a:defRPr sz="790"/>
            </a:lvl5pPr>
            <a:lvl6pPr marL="1285875" indent="0">
              <a:buNone/>
              <a:defRPr sz="790"/>
            </a:lvl6pPr>
            <a:lvl7pPr marL="1543050" indent="0">
              <a:buNone/>
              <a:defRPr sz="790"/>
            </a:lvl7pPr>
            <a:lvl8pPr marL="1800225" indent="0">
              <a:buNone/>
              <a:defRPr sz="790"/>
            </a:lvl8pPr>
            <a:lvl9pPr marL="2057400" indent="0">
              <a:buNone/>
              <a:defRPr sz="79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73EE7C-6245-4EE4-89E3-CCF4F7078C5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15"/>
            </a:lvl4pPr>
            <a:lvl5pPr>
              <a:defRPr sz="1015"/>
            </a:lvl5pPr>
            <a:lvl6pPr>
              <a:defRPr sz="1015"/>
            </a:lvl6pPr>
            <a:lvl7pPr>
              <a:defRPr sz="1015"/>
            </a:lvl7pPr>
            <a:lvl8pPr>
              <a:defRPr sz="1015"/>
            </a:lvl8pPr>
            <a:lvl9pPr>
              <a:defRPr sz="101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15"/>
            </a:lvl4pPr>
            <a:lvl5pPr>
              <a:defRPr sz="1015"/>
            </a:lvl5pPr>
            <a:lvl6pPr>
              <a:defRPr sz="1015"/>
            </a:lvl6pPr>
            <a:lvl7pPr>
              <a:defRPr sz="1015"/>
            </a:lvl7pPr>
            <a:lvl8pPr>
              <a:defRPr sz="1015"/>
            </a:lvl8pPr>
            <a:lvl9pPr>
              <a:defRPr sz="101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4CB3E7-37F4-4500-A394-91CD1BFA757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1350"/>
            </a:lvl1pPr>
            <a:lvl2pPr>
              <a:defRPr sz="1125"/>
            </a:lvl2pPr>
            <a:lvl3pPr>
              <a:defRPr sz="1015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1350"/>
            </a:lvl1pPr>
            <a:lvl2pPr>
              <a:defRPr sz="1125"/>
            </a:lvl2pPr>
            <a:lvl3pPr>
              <a:defRPr sz="1015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3BCF27-CA14-456C-B1D0-1AC9EEAE164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D38E9A-054F-4F1E-AB92-AEF1E6744E9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>
              <a:buNone/>
            </a:pPr>
            <a:fld id="{9A0DB2DC-4C9A-4742-B13C-FB6460FD3503}" type="slidenum">
              <a:rPr lang="en-US" altLang="zh-CN" dirty="0">
                <a:ea typeface="幼圆" panose="02010509060101010101" pitchFamily="49" charset="-122"/>
              </a:rPr>
            </a:fld>
            <a:endParaRPr lang="en-US" altLang="zh-CN" dirty="0"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75F6EC-24C9-4142-8432-4B6BED71C21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1125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790"/>
            </a:lvl1pPr>
            <a:lvl2pPr marL="257175" indent="0">
              <a:buNone/>
              <a:defRPr sz="675"/>
            </a:lvl2pPr>
            <a:lvl3pPr marL="514350" indent="0">
              <a:buNone/>
              <a:defRPr sz="565"/>
            </a:lvl3pPr>
            <a:lvl4pPr marL="771525" indent="0">
              <a:buNone/>
              <a:defRPr sz="505"/>
            </a:lvl4pPr>
            <a:lvl5pPr marL="1028700" indent="0">
              <a:buNone/>
              <a:defRPr sz="505"/>
            </a:lvl5pPr>
            <a:lvl6pPr marL="1285875" indent="0">
              <a:buNone/>
              <a:defRPr sz="505"/>
            </a:lvl6pPr>
            <a:lvl7pPr marL="1543050" indent="0">
              <a:buNone/>
              <a:defRPr sz="505"/>
            </a:lvl7pPr>
            <a:lvl8pPr marL="1800225" indent="0">
              <a:buNone/>
              <a:defRPr sz="505"/>
            </a:lvl8pPr>
            <a:lvl9pPr marL="2057400" indent="0">
              <a:buNone/>
              <a:defRPr sz="50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C51661-FC83-4940-B916-01A6C7B4986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1125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790"/>
            </a:lvl1pPr>
            <a:lvl2pPr marL="257175" indent="0">
              <a:buNone/>
              <a:defRPr sz="675"/>
            </a:lvl2pPr>
            <a:lvl3pPr marL="514350" indent="0">
              <a:buNone/>
              <a:defRPr sz="565"/>
            </a:lvl3pPr>
            <a:lvl4pPr marL="771525" indent="0">
              <a:buNone/>
              <a:defRPr sz="505"/>
            </a:lvl4pPr>
            <a:lvl5pPr marL="1028700" indent="0">
              <a:buNone/>
              <a:defRPr sz="505"/>
            </a:lvl5pPr>
            <a:lvl6pPr marL="1285875" indent="0">
              <a:buNone/>
              <a:defRPr sz="505"/>
            </a:lvl6pPr>
            <a:lvl7pPr marL="1543050" indent="0">
              <a:buNone/>
              <a:defRPr sz="505"/>
            </a:lvl7pPr>
            <a:lvl8pPr marL="1800225" indent="0">
              <a:buNone/>
              <a:defRPr sz="505"/>
            </a:lvl8pPr>
            <a:lvl9pPr marL="2057400" indent="0">
              <a:buNone/>
              <a:defRPr sz="50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FC16B0-EF7D-4861-B1C5-76D7059EB29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47E3E3-82F7-4C11-AA71-4A5A6426CE9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3EC10D-552B-46B0-A455-22C95DE542E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57167"/>
            <a:ext cx="10972800" cy="5650125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  <a:p>
            <a:pPr lvl="1"/>
            <a:r>
              <a:rPr lang="en-US" altLang="zh-CN" smtClean="0"/>
              <a:t>Second level</a:t>
            </a:r>
            <a:endParaRPr lang="en-US" altLang="zh-CN" smtClean="0"/>
          </a:p>
          <a:p>
            <a:pPr lvl="2"/>
            <a:r>
              <a:rPr lang="en-US" altLang="zh-CN" smtClean="0"/>
              <a:t>Third level</a:t>
            </a:r>
            <a:endParaRPr lang="en-US" altLang="zh-CN" smtClean="0"/>
          </a:p>
          <a:p>
            <a:pPr lvl="3"/>
            <a:r>
              <a:rPr lang="en-US" altLang="zh-CN" smtClean="0"/>
              <a:t>Fourth level</a:t>
            </a:r>
            <a:endParaRPr lang="en-US" altLang="zh-CN" smtClean="0"/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93C2A46E-6276-4619-9934-E6CEDC89E9CE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C57F4ADF-7398-45BF-865B-2F31B264A5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16E9F-38D6-4064-937D-2E89280974E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257175" indent="0" algn="ctr">
              <a:buNone/>
              <a:defRPr/>
            </a:lvl2pPr>
            <a:lvl3pPr marL="514350" indent="0" algn="ctr">
              <a:buNone/>
              <a:defRPr/>
            </a:lvl3pPr>
            <a:lvl4pPr marL="771525" indent="0" algn="ctr">
              <a:buNone/>
              <a:defRPr/>
            </a:lvl4pPr>
            <a:lvl5pPr marL="1028700" indent="0" algn="ctr">
              <a:buNone/>
              <a:defRPr/>
            </a:lvl5pPr>
            <a:lvl6pPr marL="1285875" indent="0" algn="ctr">
              <a:buNone/>
              <a:defRPr/>
            </a:lvl6pPr>
            <a:lvl7pPr marL="1543050" indent="0" algn="ctr">
              <a:buNone/>
              <a:defRPr/>
            </a:lvl7pPr>
            <a:lvl8pPr marL="1800225" indent="0" algn="ctr">
              <a:buNone/>
              <a:defRPr/>
            </a:lvl8pPr>
            <a:lvl9pPr marL="20574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E92C63-36C9-49EE-831B-57A07AFB0E6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1AF596-A69B-4D8E-961C-126F085342F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225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1125"/>
            </a:lvl1pPr>
            <a:lvl2pPr marL="257175" indent="0">
              <a:buNone/>
              <a:defRPr sz="1015"/>
            </a:lvl2pPr>
            <a:lvl3pPr marL="514350" indent="0">
              <a:buNone/>
              <a:defRPr sz="900"/>
            </a:lvl3pPr>
            <a:lvl4pPr marL="771525" indent="0">
              <a:buNone/>
              <a:defRPr sz="790"/>
            </a:lvl4pPr>
            <a:lvl5pPr marL="1028700" indent="0">
              <a:buNone/>
              <a:defRPr sz="790"/>
            </a:lvl5pPr>
            <a:lvl6pPr marL="1285875" indent="0">
              <a:buNone/>
              <a:defRPr sz="790"/>
            </a:lvl6pPr>
            <a:lvl7pPr marL="1543050" indent="0">
              <a:buNone/>
              <a:defRPr sz="790"/>
            </a:lvl7pPr>
            <a:lvl8pPr marL="1800225" indent="0">
              <a:buNone/>
              <a:defRPr sz="790"/>
            </a:lvl8pPr>
            <a:lvl9pPr marL="2057400" indent="0">
              <a:buNone/>
              <a:defRPr sz="79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73EE7C-6245-4EE4-89E3-CCF4F7078C5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>
              <a:buNone/>
            </a:pPr>
            <a:fld id="{9A0DB2DC-4C9A-4742-B13C-FB6460FD3503}" type="slidenum">
              <a:rPr lang="zh-CN" altLang="en-US" dirty="0">
                <a:solidFill>
                  <a:srgbClr val="A6A6A6"/>
                </a:solidFill>
                <a:ea typeface="幼圆" panose="02010509060101010101" pitchFamily="49" charset="-122"/>
              </a:rPr>
            </a:fld>
            <a:endParaRPr lang="zh-CN" altLang="en-US" dirty="0">
              <a:solidFill>
                <a:srgbClr val="A6A6A6"/>
              </a:solidFill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15"/>
            </a:lvl4pPr>
            <a:lvl5pPr>
              <a:defRPr sz="1015"/>
            </a:lvl5pPr>
            <a:lvl6pPr>
              <a:defRPr sz="1015"/>
            </a:lvl6pPr>
            <a:lvl7pPr>
              <a:defRPr sz="1015"/>
            </a:lvl7pPr>
            <a:lvl8pPr>
              <a:defRPr sz="1015"/>
            </a:lvl8pPr>
            <a:lvl9pPr>
              <a:defRPr sz="101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15"/>
            </a:lvl4pPr>
            <a:lvl5pPr>
              <a:defRPr sz="1015"/>
            </a:lvl5pPr>
            <a:lvl6pPr>
              <a:defRPr sz="1015"/>
            </a:lvl6pPr>
            <a:lvl7pPr>
              <a:defRPr sz="1015"/>
            </a:lvl7pPr>
            <a:lvl8pPr>
              <a:defRPr sz="1015"/>
            </a:lvl8pPr>
            <a:lvl9pPr>
              <a:defRPr sz="101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4CB3E7-37F4-4500-A394-91CD1BFA757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1350"/>
            </a:lvl1pPr>
            <a:lvl2pPr>
              <a:defRPr sz="1125"/>
            </a:lvl2pPr>
            <a:lvl3pPr>
              <a:defRPr sz="1015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1350"/>
            </a:lvl1pPr>
            <a:lvl2pPr>
              <a:defRPr sz="1125"/>
            </a:lvl2pPr>
            <a:lvl3pPr>
              <a:defRPr sz="1015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3BCF27-CA14-456C-B1D0-1AC9EEAE164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D38E9A-054F-4F1E-AB92-AEF1E6744E9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75F6EC-24C9-4142-8432-4B6BED71C21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1125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790"/>
            </a:lvl1pPr>
            <a:lvl2pPr marL="257175" indent="0">
              <a:buNone/>
              <a:defRPr sz="675"/>
            </a:lvl2pPr>
            <a:lvl3pPr marL="514350" indent="0">
              <a:buNone/>
              <a:defRPr sz="565"/>
            </a:lvl3pPr>
            <a:lvl4pPr marL="771525" indent="0">
              <a:buNone/>
              <a:defRPr sz="505"/>
            </a:lvl4pPr>
            <a:lvl5pPr marL="1028700" indent="0">
              <a:buNone/>
              <a:defRPr sz="505"/>
            </a:lvl5pPr>
            <a:lvl6pPr marL="1285875" indent="0">
              <a:buNone/>
              <a:defRPr sz="505"/>
            </a:lvl6pPr>
            <a:lvl7pPr marL="1543050" indent="0">
              <a:buNone/>
              <a:defRPr sz="505"/>
            </a:lvl7pPr>
            <a:lvl8pPr marL="1800225" indent="0">
              <a:buNone/>
              <a:defRPr sz="505"/>
            </a:lvl8pPr>
            <a:lvl9pPr marL="2057400" indent="0">
              <a:buNone/>
              <a:defRPr sz="50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C51661-FC83-4940-B916-01A6C7B4986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1125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790"/>
            </a:lvl1pPr>
            <a:lvl2pPr marL="257175" indent="0">
              <a:buNone/>
              <a:defRPr sz="675"/>
            </a:lvl2pPr>
            <a:lvl3pPr marL="514350" indent="0">
              <a:buNone/>
              <a:defRPr sz="565"/>
            </a:lvl3pPr>
            <a:lvl4pPr marL="771525" indent="0">
              <a:buNone/>
              <a:defRPr sz="505"/>
            </a:lvl4pPr>
            <a:lvl5pPr marL="1028700" indent="0">
              <a:buNone/>
              <a:defRPr sz="505"/>
            </a:lvl5pPr>
            <a:lvl6pPr marL="1285875" indent="0">
              <a:buNone/>
              <a:defRPr sz="505"/>
            </a:lvl6pPr>
            <a:lvl7pPr marL="1543050" indent="0">
              <a:buNone/>
              <a:defRPr sz="505"/>
            </a:lvl7pPr>
            <a:lvl8pPr marL="1800225" indent="0">
              <a:buNone/>
              <a:defRPr sz="505"/>
            </a:lvl8pPr>
            <a:lvl9pPr marL="2057400" indent="0">
              <a:buNone/>
              <a:defRPr sz="50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FC16B0-EF7D-4861-B1C5-76D7059EB29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47E3E3-82F7-4C11-AA71-4A5A6426CE9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3EC10D-552B-46B0-A455-22C95DE542E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57167"/>
            <a:ext cx="10972800" cy="5650125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  <a:p>
            <a:pPr lvl="1"/>
            <a:r>
              <a:rPr lang="en-US" altLang="zh-CN" smtClean="0"/>
              <a:t>Second level</a:t>
            </a:r>
            <a:endParaRPr lang="en-US" altLang="zh-CN" smtClean="0"/>
          </a:p>
          <a:p>
            <a:pPr lvl="2"/>
            <a:r>
              <a:rPr lang="en-US" altLang="zh-CN" smtClean="0"/>
              <a:t>Third level</a:t>
            </a:r>
            <a:endParaRPr lang="en-US" altLang="zh-CN" smtClean="0"/>
          </a:p>
          <a:p>
            <a:pPr lvl="3"/>
            <a:r>
              <a:rPr lang="en-US" altLang="zh-CN" smtClean="0"/>
              <a:t>Fourth level</a:t>
            </a:r>
            <a:endParaRPr lang="en-US" altLang="zh-CN" smtClean="0"/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93C2A46E-6276-4619-9934-E6CEDC89E9CE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C57F4ADF-7398-45BF-865B-2F31B264A5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16E9F-38D6-4064-937D-2E89280974E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>
              <a:buNone/>
            </a:pPr>
            <a:fld id="{9A0DB2DC-4C9A-4742-B13C-FB6460FD3503}" type="slidenum">
              <a:rPr lang="en-US" altLang="zh-CN" dirty="0">
                <a:ea typeface="幼圆" panose="02010509060101010101" pitchFamily="49" charset="-122"/>
              </a:rPr>
            </a:fld>
            <a:endParaRPr lang="en-US" altLang="zh-CN" dirty="0"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857250"/>
            <a:ext cx="12192000" cy="5143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1" name="直接连接符 20"/>
          <p:cNvCxnSpPr/>
          <p:nvPr userDrawn="1">
            <p:custDataLst>
              <p:tags r:id="rId3"/>
            </p:custDataLst>
          </p:nvPr>
        </p:nvCxnSpPr>
        <p:spPr>
          <a:xfrm>
            <a:off x="1235075" y="5472362"/>
            <a:ext cx="9714023" cy="0"/>
          </a:xfrm>
          <a:prstGeom prst="line">
            <a:avLst/>
          </a:prstGeom>
          <a:ln>
            <a:solidFill>
              <a:schemeClr val="accent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 userDrawn="1">
            <p:custDataLst>
              <p:tags r:id="rId4"/>
            </p:custDataLst>
          </p:nvPr>
        </p:nvCxnSpPr>
        <p:spPr>
          <a:xfrm rot="16200000">
            <a:off x="10669699" y="5262812"/>
            <a:ext cx="0" cy="419100"/>
          </a:xfrm>
          <a:prstGeom prst="line">
            <a:avLst/>
          </a:prstGeom>
          <a:ln w="2540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形 7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68604" t="64230"/>
          <a:stretch>
            <a:fillRect/>
          </a:stretch>
        </p:blipFill>
        <p:spPr>
          <a:xfrm>
            <a:off x="0" y="857250"/>
            <a:ext cx="2418817" cy="1839824"/>
          </a:xfrm>
          <a:prstGeom prst="rect">
            <a:avLst/>
          </a:prstGeom>
        </p:spPr>
      </p:pic>
      <p:pic>
        <p:nvPicPr>
          <p:cNvPr id="9" name="图形 8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t="6316" r="68130" b="31965"/>
          <a:stretch>
            <a:fillRect/>
          </a:stretch>
        </p:blipFill>
        <p:spPr>
          <a:xfrm>
            <a:off x="9944100" y="857250"/>
            <a:ext cx="2247900" cy="286786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4395876" y="4457786"/>
            <a:ext cx="486505" cy="521255"/>
          </a:xfrm>
          <a:prstGeom prst="rect">
            <a:avLst/>
          </a:prstGeom>
        </p:spPr>
      </p:pic>
      <p:sp>
        <p:nvSpPr>
          <p:cNvPr id="12" name="椭圆 11"/>
          <p:cNvSpPr/>
          <p:nvPr userDrawn="1">
            <p:custDataLst>
              <p:tags r:id="rId13"/>
            </p:custDataLst>
          </p:nvPr>
        </p:nvSpPr>
        <p:spPr>
          <a:xfrm>
            <a:off x="1831728" y="1565672"/>
            <a:ext cx="2453099" cy="1839824"/>
          </a:xfrm>
          <a:prstGeom prst="ellipse">
            <a:avLst/>
          </a:prstGeom>
          <a:gradFill flip="none" rotWithShape="1">
            <a:gsLst>
              <a:gs pos="27000">
                <a:schemeClr val="accent1">
                  <a:alpha val="0"/>
                </a:schemeClr>
              </a:gs>
              <a:gs pos="100000">
                <a:schemeClr val="accent1"/>
              </a:gs>
              <a:gs pos="71000">
                <a:schemeClr val="accent1">
                  <a:alpha val="34000"/>
                </a:schemeClr>
              </a:gs>
            </a:gsLst>
            <a:lin ang="13500000" scaled="1"/>
            <a:tileRect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14"/>
            </p:custDataLst>
          </p:nvPr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3000" contrast="3000"/>
                    </a14:imgEffect>
                    <a14:imgEffect>
                      <a14:saturation sat="1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316831"/>
            <a:ext cx="6108700" cy="4581525"/>
          </a:xfrm>
          <a:prstGeom prst="rect">
            <a:avLst/>
          </a:prstGeom>
        </p:spPr>
      </p:pic>
      <p:sp>
        <p:nvSpPr>
          <p:cNvPr id="15" name="椭圆 14"/>
          <p:cNvSpPr/>
          <p:nvPr userDrawn="1">
            <p:custDataLst>
              <p:tags r:id="rId17"/>
            </p:custDataLst>
          </p:nvPr>
        </p:nvSpPr>
        <p:spPr>
          <a:xfrm rot="16200000">
            <a:off x="10248163" y="1469936"/>
            <a:ext cx="108000" cy="81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6" name="椭圆 15"/>
          <p:cNvSpPr/>
          <p:nvPr userDrawn="1">
            <p:custDataLst>
              <p:tags r:id="rId18"/>
            </p:custDataLst>
          </p:nvPr>
        </p:nvSpPr>
        <p:spPr>
          <a:xfrm rot="16200000">
            <a:off x="10440391" y="1469936"/>
            <a:ext cx="108000" cy="81000"/>
          </a:xfrm>
          <a:prstGeom prst="ellipse">
            <a:avLst/>
          </a:prstGeom>
          <a:solidFill>
            <a:schemeClr val="accent1"/>
          </a:solidFill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7" name="椭圆 16"/>
          <p:cNvSpPr/>
          <p:nvPr userDrawn="1">
            <p:custDataLst>
              <p:tags r:id="rId19"/>
            </p:custDataLst>
          </p:nvPr>
        </p:nvSpPr>
        <p:spPr>
          <a:xfrm rot="16200000">
            <a:off x="10632619" y="1469936"/>
            <a:ext cx="108000" cy="81000"/>
          </a:xfrm>
          <a:prstGeom prst="ellipse">
            <a:avLst/>
          </a:prstGeom>
          <a:solidFill>
            <a:schemeClr val="accent1"/>
          </a:solidFill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9" name="椭圆 18"/>
          <p:cNvSpPr/>
          <p:nvPr userDrawn="1">
            <p:custDataLst>
              <p:tags r:id="rId20"/>
            </p:custDataLst>
          </p:nvPr>
        </p:nvSpPr>
        <p:spPr>
          <a:xfrm rot="16200000">
            <a:off x="10824848" y="1469936"/>
            <a:ext cx="108000" cy="81000"/>
          </a:xfrm>
          <a:prstGeom prst="ellipse">
            <a:avLst/>
          </a:prstGeom>
          <a:solidFill>
            <a:schemeClr val="accent1"/>
          </a:solidFill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ctrTitle"/>
            <p:custDataLst>
              <p:tags r:id="rId21"/>
            </p:custDataLst>
          </p:nvPr>
        </p:nvSpPr>
        <p:spPr>
          <a:xfrm>
            <a:off x="5880100" y="1617461"/>
            <a:ext cx="5078148" cy="1959263"/>
          </a:xfrm>
        </p:spPr>
        <p:txBody>
          <a:bodyPr wrap="square" anchor="b">
            <a:normAutofit/>
          </a:bodyPr>
          <a:lstStyle>
            <a:lvl1pPr algn="r">
              <a:lnSpc>
                <a:spcPct val="100000"/>
              </a:lnSpc>
              <a:defRPr sz="6000" b="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2"/>
            </p:custDataLst>
          </p:nvPr>
        </p:nvSpPr>
        <p:spPr>
          <a:xfrm>
            <a:off x="5880100" y="3684724"/>
            <a:ext cx="5078148" cy="729000"/>
          </a:xfrm>
        </p:spPr>
        <p:txBody>
          <a:bodyPr wrap="square">
            <a:normAutofit/>
          </a:bodyPr>
          <a:lstStyle>
            <a:lvl1pPr marL="0" indent="0" algn="r">
              <a:lnSpc>
                <a:spcPct val="100000"/>
              </a:lnSpc>
              <a:buNone/>
              <a:defRPr sz="28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25"/>
            </p:custDataLst>
          </p:nvPr>
        </p:nvSpPr>
        <p:spPr>
          <a:xfrm>
            <a:off x="8610600" y="5624513"/>
            <a:ext cx="2743200" cy="273844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26"/>
            </p:custDataLst>
          </p:nvPr>
        </p:nvSpPr>
        <p:spPr>
          <a:xfrm>
            <a:off x="8065251" y="4487390"/>
            <a:ext cx="2880000" cy="378000"/>
          </a:xfrm>
          <a:prstGeom prst="plaque">
            <a:avLst/>
          </a:prstGeom>
          <a:solidFill>
            <a:schemeClr val="accent1"/>
          </a:solidFill>
        </p:spPr>
        <p:txBody>
          <a:bodyPr wrap="square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0382A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382A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>
              <a:buNone/>
            </a:pPr>
            <a:fld id="{9A0DB2DC-4C9A-4742-B13C-FB6460FD3503}" type="slidenum">
              <a:rPr lang="en-US" altLang="zh-CN" dirty="0">
                <a:ea typeface="幼圆" panose="02010509060101010101" pitchFamily="49" charset="-122"/>
              </a:rPr>
            </a:fld>
            <a:endParaRPr lang="en-US" altLang="zh-CN" dirty="0"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5" Type="http://schemas.openxmlformats.org/officeDocument/2006/relationships/theme" Target="../theme/theme4.xml"/><Relationship Id="rId24" Type="http://schemas.openxmlformats.org/officeDocument/2006/relationships/tags" Target="../tags/tag143.xml"/><Relationship Id="rId23" Type="http://schemas.openxmlformats.org/officeDocument/2006/relationships/tags" Target="../tags/tag142.xml"/><Relationship Id="rId22" Type="http://schemas.openxmlformats.org/officeDocument/2006/relationships/tags" Target="../tags/tag141.xml"/><Relationship Id="rId21" Type="http://schemas.openxmlformats.org/officeDocument/2006/relationships/tags" Target="../tags/tag140.xml"/><Relationship Id="rId20" Type="http://schemas.openxmlformats.org/officeDocument/2006/relationships/tags" Target="../tags/tag139.xml"/><Relationship Id="rId2" Type="http://schemas.openxmlformats.org/officeDocument/2006/relationships/slideLayout" Target="../slideLayouts/slideLayout37.xml"/><Relationship Id="rId19" Type="http://schemas.openxmlformats.org/officeDocument/2006/relationships/tags" Target="../tags/tag138.xml"/><Relationship Id="rId18" Type="http://schemas.openxmlformats.org/officeDocument/2006/relationships/slideLayout" Target="../slideLayouts/slideLayout53.xml"/><Relationship Id="rId17" Type="http://schemas.openxmlformats.org/officeDocument/2006/relationships/slideLayout" Target="../slideLayouts/slideLayout52.xml"/><Relationship Id="rId16" Type="http://schemas.openxmlformats.org/officeDocument/2006/relationships/slideLayout" Target="../slideLayouts/slideLayout51.xml"/><Relationship Id="rId15" Type="http://schemas.openxmlformats.org/officeDocument/2006/relationships/slideLayout" Target="../slideLayouts/slideLayout50.xml"/><Relationship Id="rId14" Type="http://schemas.openxmlformats.org/officeDocument/2006/relationships/slideLayout" Target="../slideLayouts/slideLayout49.xml"/><Relationship Id="rId13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2.xml"/><Relationship Id="rId8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0.xml"/><Relationship Id="rId6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5.xml"/><Relationship Id="rId14" Type="http://schemas.openxmlformats.org/officeDocument/2006/relationships/theme" Target="../theme/theme5.xml"/><Relationship Id="rId13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3.xml"/><Relationship Id="rId1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5.xml"/><Relationship Id="rId8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2.xml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9.xml"/><Relationship Id="rId2" Type="http://schemas.openxmlformats.org/officeDocument/2006/relationships/slideLayout" Target="../slideLayouts/slideLayout68.xml"/><Relationship Id="rId16" Type="http://schemas.openxmlformats.org/officeDocument/2006/relationships/theme" Target="../theme/theme6.xml"/><Relationship Id="rId15" Type="http://schemas.openxmlformats.org/officeDocument/2006/relationships/image" Target="../media/image15.jpeg"/><Relationship Id="rId14" Type="http://schemas.openxmlformats.org/officeDocument/2006/relationships/slideLayout" Target="../slideLayouts/slideLayout80.xml"/><Relationship Id="rId13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76.xml"/><Relationship Id="rId1" Type="http://schemas.openxmlformats.org/officeDocument/2006/relationships/slideLayout" Target="../slideLayouts/slideLayout6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467" y="0"/>
            <a:ext cx="12175067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673100" y="1236663"/>
            <a:ext cx="10761133" cy="511968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0000"/>
                </a:solidFill>
                <a:ea typeface="幼圆" panose="02010509060101010101" pitchFamily="49" charset="-122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30" name="Title Placeholder 1"/>
          <p:cNvSpPr>
            <a:spLocks noGrp="1"/>
          </p:cNvSpPr>
          <p:nvPr>
            <p:ph type="title"/>
          </p:nvPr>
        </p:nvSpPr>
        <p:spPr>
          <a:xfrm>
            <a:off x="673100" y="458788"/>
            <a:ext cx="10761133" cy="60166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Broadway" panose="04040905080B02020502" pitchFamily="82" charset="0"/>
          <a:ea typeface="微软雅黑" panose="020B0503020204020204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Broadway" panose="04040905080B02020502" pitchFamily="82" charset="0"/>
          <a:ea typeface="微软雅黑" panose="020B0503020204020204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Broadway" panose="04040905080B02020502" pitchFamily="82" charset="0"/>
          <a:ea typeface="微软雅黑" panose="020B0503020204020204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Broadway" panose="04040905080B02020502" pitchFamily="82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Broadway" panose="04040905080B02020502" pitchFamily="82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Broadway" panose="04040905080B02020502" pitchFamily="82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Broadway" panose="04040905080B02020502" pitchFamily="82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Broadway" panose="04040905080B02020502" pitchFamily="82" charset="0"/>
          <a:ea typeface="微软雅黑" panose="020B0503020204020204" pitchFamily="34" charset="-122"/>
        </a:defRPr>
      </a:lvl9pPr>
    </p:titleStyle>
    <p:bodyStyle>
      <a:lvl1pPr marL="357505" indent="-357505" algn="l" rtl="0" fontAlgn="base">
        <a:lnSpc>
          <a:spcPct val="90000"/>
        </a:lnSpc>
        <a:spcBef>
          <a:spcPts val="18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"/>
        <a:defRPr sz="2400" kern="1200">
          <a:solidFill>
            <a:srgbClr val="0382A3"/>
          </a:solidFill>
          <a:latin typeface="+mn-lt"/>
          <a:ea typeface="+mn-ea"/>
          <a:cs typeface="+mn-cs"/>
        </a:defRPr>
      </a:lvl1pPr>
      <a:lvl2pPr marL="357505" indent="-357505" algn="l" rtl="0" fontAlgn="base">
        <a:lnSpc>
          <a:spcPct val="130000"/>
        </a:lnSpc>
        <a:spcBef>
          <a:spcPct val="0"/>
        </a:spcBef>
        <a:spcAft>
          <a:spcPct val="0"/>
        </a:spcAft>
        <a:buFont typeface="Calibri" panose="020F0502020204030204" pitchFamily="34" charset="0"/>
        <a:buChar char=" 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7F7F7F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7F7F7F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7F7F7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3CB8FDB-2CBB-47AB-BC88-9F0371A14BD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1" y="274638"/>
            <a:ext cx="10972800" cy="11430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1" y="1600201"/>
            <a:ext cx="10972800" cy="4525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1" y="6245226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05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6"/>
            <a:ext cx="3860801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05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1" y="6245226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050"/>
            </a:lvl1pPr>
          </a:lstStyle>
          <a:p>
            <a:fld id="{C9B16E9F-38D6-4064-937D-2E89280974E6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ransition spd="med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257175" indent="-257175" algn="l" rtl="0" eaLnBrk="0" fontAlgn="base" hangingPunct="0">
        <a:spcBef>
          <a:spcPts val="7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4630" algn="l" rtl="0" eaLnBrk="0" fontAlgn="base" hangingPunct="0">
        <a:spcBef>
          <a:spcPts val="70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ts val="7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ts val="7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ts val="7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1885950" indent="-171450" algn="l" rtl="0" eaLnBrk="1" fontAlgn="base" hangingPunct="1">
        <a:spcBef>
          <a:spcPts val="7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228850" indent="-171450" algn="l" rtl="0" eaLnBrk="1" fontAlgn="base" hangingPunct="1">
        <a:spcBef>
          <a:spcPts val="7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2571750" indent="-171450" algn="l" rtl="0" eaLnBrk="1" fontAlgn="base" hangingPunct="1">
        <a:spcBef>
          <a:spcPts val="7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2914650" indent="-171450" algn="l" rtl="0" eaLnBrk="1" fontAlgn="base" hangingPunct="1">
        <a:spcBef>
          <a:spcPts val="7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  <p:sldLayoutId id="2147483700" r:id="rId14"/>
    <p:sldLayoutId id="2147483701" r:id="rId15"/>
    <p:sldLayoutId id="2147483702" r:id="rId16"/>
    <p:sldLayoutId id="2147483703" r:id="rId17"/>
    <p:sldLayoutId id="2147483704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0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79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79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790"/>
            </a:lvl1pPr>
          </a:lstStyle>
          <a:p>
            <a:fld id="{C9B16E9F-38D6-4064-937D-2E89280974E6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  <p:sldLayoutId id="2147483718" r:id="rId13"/>
  </p:sldLayoutIdLst>
  <p:transition spd="med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75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193040" indent="-193040" algn="l" rtl="0" eaLnBrk="0" fontAlgn="base" hangingPunct="0">
        <a:spcBef>
          <a:spcPct val="11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18465" indent="-160655" algn="l" rtl="0" eaLnBrk="0" fontAlgn="base" hangingPunct="0">
        <a:spcBef>
          <a:spcPct val="11000"/>
        </a:spcBef>
        <a:spcAft>
          <a:spcPct val="0"/>
        </a:spcAft>
        <a:buChar char="–"/>
        <a:defRPr sz="1575">
          <a:solidFill>
            <a:schemeClr val="tx1"/>
          </a:solidFill>
          <a:latin typeface="+mn-lt"/>
        </a:defRPr>
      </a:lvl2pPr>
      <a:lvl3pPr marL="643255" indent="-128270" algn="l" rtl="0" eaLnBrk="0" fontAlgn="base" hangingPunct="0">
        <a:spcBef>
          <a:spcPct val="11000"/>
        </a:spcBef>
        <a:spcAft>
          <a:spcPct val="0"/>
        </a:spcAft>
        <a:buChar char="•"/>
        <a:defRPr sz="1350">
          <a:solidFill>
            <a:schemeClr val="tx1"/>
          </a:solidFill>
          <a:latin typeface="+mn-lt"/>
        </a:defRPr>
      </a:lvl3pPr>
      <a:lvl4pPr marL="900430" indent="-128270" algn="l" rtl="0" eaLnBrk="0" fontAlgn="base" hangingPunct="0">
        <a:spcBef>
          <a:spcPct val="11000"/>
        </a:spcBef>
        <a:spcAft>
          <a:spcPct val="0"/>
        </a:spcAft>
        <a:buChar char="–"/>
        <a:defRPr sz="1125">
          <a:solidFill>
            <a:schemeClr val="tx1"/>
          </a:solidFill>
          <a:latin typeface="+mn-lt"/>
        </a:defRPr>
      </a:lvl4pPr>
      <a:lvl5pPr marL="1157605" indent="-128270" algn="l" rtl="0" eaLnBrk="0" fontAlgn="base" hangingPunct="0">
        <a:spcBef>
          <a:spcPct val="11000"/>
        </a:spcBef>
        <a:spcAft>
          <a:spcPct val="0"/>
        </a:spcAft>
        <a:buChar char="»"/>
        <a:defRPr sz="1125">
          <a:solidFill>
            <a:schemeClr val="tx1"/>
          </a:solidFill>
          <a:latin typeface="+mn-lt"/>
        </a:defRPr>
      </a:lvl5pPr>
      <a:lvl6pPr marL="1414780" indent="-128270" algn="l" rtl="0" eaLnBrk="1" fontAlgn="base" hangingPunct="1">
        <a:spcBef>
          <a:spcPct val="11000"/>
        </a:spcBef>
        <a:spcAft>
          <a:spcPct val="0"/>
        </a:spcAft>
        <a:buChar char="»"/>
        <a:defRPr sz="1125">
          <a:solidFill>
            <a:schemeClr val="tx1"/>
          </a:solidFill>
          <a:latin typeface="+mn-lt"/>
        </a:defRPr>
      </a:lvl6pPr>
      <a:lvl7pPr marL="1671955" indent="-128270" algn="l" rtl="0" eaLnBrk="1" fontAlgn="base" hangingPunct="1">
        <a:spcBef>
          <a:spcPct val="11000"/>
        </a:spcBef>
        <a:spcAft>
          <a:spcPct val="0"/>
        </a:spcAft>
        <a:buChar char="»"/>
        <a:defRPr sz="1125">
          <a:solidFill>
            <a:schemeClr val="tx1"/>
          </a:solidFill>
          <a:latin typeface="+mn-lt"/>
        </a:defRPr>
      </a:lvl7pPr>
      <a:lvl8pPr marL="1929130" indent="-128270" algn="l" rtl="0" eaLnBrk="1" fontAlgn="base" hangingPunct="1">
        <a:spcBef>
          <a:spcPct val="11000"/>
        </a:spcBef>
        <a:spcAft>
          <a:spcPct val="0"/>
        </a:spcAft>
        <a:buChar char="»"/>
        <a:defRPr sz="1125">
          <a:solidFill>
            <a:schemeClr val="tx1"/>
          </a:solidFill>
          <a:latin typeface="+mn-lt"/>
        </a:defRPr>
      </a:lvl8pPr>
      <a:lvl9pPr marL="2186305" indent="-128270" algn="l" rtl="0" eaLnBrk="1" fontAlgn="base" hangingPunct="1">
        <a:spcBef>
          <a:spcPct val="11000"/>
        </a:spcBef>
        <a:spcAft>
          <a:spcPct val="0"/>
        </a:spcAft>
        <a:buChar char="»"/>
        <a:defRPr sz="1125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79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79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790"/>
            </a:lvl1pPr>
          </a:lstStyle>
          <a:p>
            <a:fld id="{C9B16E9F-38D6-4064-937D-2E89280974E6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1" r:id="rId12"/>
    <p:sldLayoutId id="2147483732" r:id="rId13"/>
    <p:sldLayoutId id="2147483733" r:id="rId14"/>
  </p:sldLayoutIdLst>
  <p:transition spd="med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75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193040" indent="-193040" algn="l" rtl="0" eaLnBrk="0" fontAlgn="base" hangingPunct="0">
        <a:spcBef>
          <a:spcPct val="11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18465" indent="-160655" algn="l" rtl="0" eaLnBrk="0" fontAlgn="base" hangingPunct="0">
        <a:spcBef>
          <a:spcPct val="11000"/>
        </a:spcBef>
        <a:spcAft>
          <a:spcPct val="0"/>
        </a:spcAft>
        <a:buChar char="–"/>
        <a:defRPr sz="1575">
          <a:solidFill>
            <a:schemeClr val="tx1"/>
          </a:solidFill>
          <a:latin typeface="+mn-lt"/>
        </a:defRPr>
      </a:lvl2pPr>
      <a:lvl3pPr marL="643255" indent="-128270" algn="l" rtl="0" eaLnBrk="0" fontAlgn="base" hangingPunct="0">
        <a:spcBef>
          <a:spcPct val="11000"/>
        </a:spcBef>
        <a:spcAft>
          <a:spcPct val="0"/>
        </a:spcAft>
        <a:buChar char="•"/>
        <a:defRPr sz="1350">
          <a:solidFill>
            <a:schemeClr val="tx1"/>
          </a:solidFill>
          <a:latin typeface="+mn-lt"/>
        </a:defRPr>
      </a:lvl3pPr>
      <a:lvl4pPr marL="900430" indent="-128270" algn="l" rtl="0" eaLnBrk="0" fontAlgn="base" hangingPunct="0">
        <a:spcBef>
          <a:spcPct val="11000"/>
        </a:spcBef>
        <a:spcAft>
          <a:spcPct val="0"/>
        </a:spcAft>
        <a:buChar char="–"/>
        <a:defRPr sz="1125">
          <a:solidFill>
            <a:schemeClr val="tx1"/>
          </a:solidFill>
          <a:latin typeface="+mn-lt"/>
        </a:defRPr>
      </a:lvl4pPr>
      <a:lvl5pPr marL="1157605" indent="-128270" algn="l" rtl="0" eaLnBrk="0" fontAlgn="base" hangingPunct="0">
        <a:spcBef>
          <a:spcPct val="11000"/>
        </a:spcBef>
        <a:spcAft>
          <a:spcPct val="0"/>
        </a:spcAft>
        <a:buChar char="»"/>
        <a:defRPr sz="1125">
          <a:solidFill>
            <a:schemeClr val="tx1"/>
          </a:solidFill>
          <a:latin typeface="+mn-lt"/>
        </a:defRPr>
      </a:lvl5pPr>
      <a:lvl6pPr marL="1414780" indent="-128270" algn="l" rtl="0" eaLnBrk="1" fontAlgn="base" hangingPunct="1">
        <a:spcBef>
          <a:spcPct val="11000"/>
        </a:spcBef>
        <a:spcAft>
          <a:spcPct val="0"/>
        </a:spcAft>
        <a:buChar char="»"/>
        <a:defRPr sz="1125">
          <a:solidFill>
            <a:schemeClr val="tx1"/>
          </a:solidFill>
          <a:latin typeface="+mn-lt"/>
        </a:defRPr>
      </a:lvl6pPr>
      <a:lvl7pPr marL="1671955" indent="-128270" algn="l" rtl="0" eaLnBrk="1" fontAlgn="base" hangingPunct="1">
        <a:spcBef>
          <a:spcPct val="11000"/>
        </a:spcBef>
        <a:spcAft>
          <a:spcPct val="0"/>
        </a:spcAft>
        <a:buChar char="»"/>
        <a:defRPr sz="1125">
          <a:solidFill>
            <a:schemeClr val="tx1"/>
          </a:solidFill>
          <a:latin typeface="+mn-lt"/>
        </a:defRPr>
      </a:lvl7pPr>
      <a:lvl8pPr marL="1929130" indent="-128270" algn="l" rtl="0" eaLnBrk="1" fontAlgn="base" hangingPunct="1">
        <a:spcBef>
          <a:spcPct val="11000"/>
        </a:spcBef>
        <a:spcAft>
          <a:spcPct val="0"/>
        </a:spcAft>
        <a:buChar char="»"/>
        <a:defRPr sz="1125">
          <a:solidFill>
            <a:schemeClr val="tx1"/>
          </a:solidFill>
          <a:latin typeface="+mn-lt"/>
        </a:defRPr>
      </a:lvl8pPr>
      <a:lvl9pPr marL="2186305" indent="-128270" algn="l" rtl="0" eaLnBrk="1" fontAlgn="base" hangingPunct="1">
        <a:spcBef>
          <a:spcPct val="11000"/>
        </a:spcBef>
        <a:spcAft>
          <a:spcPct val="0"/>
        </a:spcAft>
        <a:buChar char="»"/>
        <a:defRPr sz="1125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6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2" Type="http://schemas.openxmlformats.org/officeDocument/2006/relationships/tags" Target="../tags/tag188.xml"/><Relationship Id="rId1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70.xml"/><Relationship Id="rId8" Type="http://schemas.openxmlformats.org/officeDocument/2006/relationships/tags" Target="../tags/tag169.xml"/><Relationship Id="rId7" Type="http://schemas.openxmlformats.org/officeDocument/2006/relationships/tags" Target="../tags/tag168.xml"/><Relationship Id="rId6" Type="http://schemas.openxmlformats.org/officeDocument/2006/relationships/tags" Target="../tags/tag167.xml"/><Relationship Id="rId5" Type="http://schemas.openxmlformats.org/officeDocument/2006/relationships/tags" Target="../tags/tag166.xml"/><Relationship Id="rId4" Type="http://schemas.openxmlformats.org/officeDocument/2006/relationships/tags" Target="../tags/tag165.xml"/><Relationship Id="rId3" Type="http://schemas.openxmlformats.org/officeDocument/2006/relationships/tags" Target="../tags/tag164.xml"/><Relationship Id="rId24" Type="http://schemas.openxmlformats.org/officeDocument/2006/relationships/slideLayout" Target="../slideLayouts/slideLayout55.xml"/><Relationship Id="rId23" Type="http://schemas.openxmlformats.org/officeDocument/2006/relationships/themeOverride" Target="../theme/themeOverride1.xml"/><Relationship Id="rId22" Type="http://schemas.openxmlformats.org/officeDocument/2006/relationships/tags" Target="../tags/tag179.xml"/><Relationship Id="rId21" Type="http://schemas.openxmlformats.org/officeDocument/2006/relationships/tags" Target="../tags/tag178.xml"/><Relationship Id="rId20" Type="http://schemas.openxmlformats.org/officeDocument/2006/relationships/image" Target="../media/image20.svg"/><Relationship Id="rId2" Type="http://schemas.openxmlformats.org/officeDocument/2006/relationships/tags" Target="../tags/tag163.xml"/><Relationship Id="rId19" Type="http://schemas.openxmlformats.org/officeDocument/2006/relationships/image" Target="../media/image19.png"/><Relationship Id="rId18" Type="http://schemas.openxmlformats.org/officeDocument/2006/relationships/tags" Target="../tags/tag177.xml"/><Relationship Id="rId17" Type="http://schemas.openxmlformats.org/officeDocument/2006/relationships/image" Target="../media/image18.svg"/><Relationship Id="rId16" Type="http://schemas.openxmlformats.org/officeDocument/2006/relationships/image" Target="../media/image17.png"/><Relationship Id="rId15" Type="http://schemas.openxmlformats.org/officeDocument/2006/relationships/tags" Target="../tags/tag176.xml"/><Relationship Id="rId14" Type="http://schemas.openxmlformats.org/officeDocument/2006/relationships/tags" Target="../tags/tag175.xml"/><Relationship Id="rId13" Type="http://schemas.openxmlformats.org/officeDocument/2006/relationships/tags" Target="../tags/tag174.xml"/><Relationship Id="rId12" Type="http://schemas.openxmlformats.org/officeDocument/2006/relationships/tags" Target="../tags/tag173.xml"/><Relationship Id="rId11" Type="http://schemas.openxmlformats.org/officeDocument/2006/relationships/tags" Target="../tags/tag172.xml"/><Relationship Id="rId10" Type="http://schemas.openxmlformats.org/officeDocument/2006/relationships/tags" Target="../tags/tag171.xml"/><Relationship Id="rId1" Type="http://schemas.openxmlformats.org/officeDocument/2006/relationships/tags" Target="../tags/tag16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tags" Target="../tags/tag191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tags" Target="../tags/tag192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199.xml"/><Relationship Id="rId7" Type="http://schemas.openxmlformats.org/officeDocument/2006/relationships/tags" Target="../tags/tag198.xml"/><Relationship Id="rId6" Type="http://schemas.openxmlformats.org/officeDocument/2006/relationships/tags" Target="../tags/tag197.xml"/><Relationship Id="rId5" Type="http://schemas.openxmlformats.org/officeDocument/2006/relationships/tags" Target="../tags/tag196.xml"/><Relationship Id="rId4" Type="http://schemas.openxmlformats.org/officeDocument/2006/relationships/tags" Target="../tags/tag195.xml"/><Relationship Id="rId3" Type="http://schemas.openxmlformats.org/officeDocument/2006/relationships/tags" Target="../tags/tag194.xml"/><Relationship Id="rId2" Type="http://schemas.openxmlformats.org/officeDocument/2006/relationships/tags" Target="../tags/tag193.xml"/><Relationship Id="rId1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tags" Target="../tags/tag200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tags" Target="../tags/tag20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png"/><Relationship Id="rId1" Type="http://schemas.openxmlformats.org/officeDocument/2006/relationships/tags" Target="../tags/tag20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1" Type="http://schemas.openxmlformats.org/officeDocument/2006/relationships/tags" Target="../tags/tag20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0.png"/><Relationship Id="rId2" Type="http://schemas.openxmlformats.org/officeDocument/2006/relationships/tags" Target="../tags/tag205.xml"/><Relationship Id="rId1" Type="http://schemas.openxmlformats.org/officeDocument/2006/relationships/tags" Target="../tags/tag204.xml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0.png"/><Relationship Id="rId2" Type="http://schemas.openxmlformats.org/officeDocument/2006/relationships/tags" Target="../tags/tag207.xml"/><Relationship Id="rId1" Type="http://schemas.openxmlformats.org/officeDocument/2006/relationships/tags" Target="../tags/tag20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10.xml"/><Relationship Id="rId2" Type="http://schemas.openxmlformats.org/officeDocument/2006/relationships/tags" Target="../tags/tag209.xml"/><Relationship Id="rId1" Type="http://schemas.openxmlformats.org/officeDocument/2006/relationships/tags" Target="../tags/tag20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2" Type="http://schemas.openxmlformats.org/officeDocument/2006/relationships/tags" Target="../tags/tag180.xml"/><Relationship Id="rId1" Type="http://schemas.openxmlformats.org/officeDocument/2006/relationships/image" Target="../media/image21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png"/><Relationship Id="rId1" Type="http://schemas.openxmlformats.org/officeDocument/2006/relationships/tags" Target="../tags/tag211.xml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14.xml"/><Relationship Id="rId2" Type="http://schemas.openxmlformats.org/officeDocument/2006/relationships/tags" Target="../tags/tag213.xml"/><Relationship Id="rId1" Type="http://schemas.openxmlformats.org/officeDocument/2006/relationships/tags" Target="../tags/tag2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1" Type="http://schemas.openxmlformats.org/officeDocument/2006/relationships/tags" Target="../tags/tag21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187.xml"/><Relationship Id="rId6" Type="http://schemas.openxmlformats.org/officeDocument/2006/relationships/tags" Target="../tags/tag186.xml"/><Relationship Id="rId5" Type="http://schemas.openxmlformats.org/officeDocument/2006/relationships/tags" Target="../tags/tag185.xml"/><Relationship Id="rId4" Type="http://schemas.openxmlformats.org/officeDocument/2006/relationships/tags" Target="../tags/tag184.xml"/><Relationship Id="rId3" Type="http://schemas.openxmlformats.org/officeDocument/2006/relationships/tags" Target="../tags/tag183.xml"/><Relationship Id="rId2" Type="http://schemas.openxmlformats.org/officeDocument/2006/relationships/tags" Target="../tags/tag182.xml"/><Relationship Id="rId1" Type="http://schemas.openxmlformats.org/officeDocument/2006/relationships/tags" Target="../tags/tag18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 sz="2600">
              <a:latin typeface="Times New Roman" panose="02020603050405020304" pitchFamily="18" charset="0"/>
              <a:ea typeface="方正大黑体_GBK" panose="02010600010101010101" charset="-122"/>
            </a:endParaRPr>
          </a:p>
        </p:txBody>
      </p:sp>
      <p:sp>
        <p:nvSpPr>
          <p:cNvPr id="7" name="副标题 6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 sz="2600">
              <a:latin typeface="Times New Roman" panose="02020603050405020304" pitchFamily="18" charset="0"/>
              <a:ea typeface="方正大黑体_GBK" panose="02010600010101010101" charset="-122"/>
            </a:endParaRPr>
          </a:p>
        </p:txBody>
      </p:sp>
      <p:pic>
        <p:nvPicPr>
          <p:cNvPr id="6" name="图片 5" descr="871034fed03bb21fc2263f051e81530d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1703705" y="1917065"/>
            <a:ext cx="8733155" cy="169164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lnSpc>
                <a:spcPct val="150000"/>
              </a:lnSpc>
              <a:defRPr/>
            </a:pPr>
            <a:r>
              <a:rPr lang="zh-CN" altLang="en-US" sz="3200" smtClean="0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大黑体_GBK" panose="02010600010101010101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项目六</a:t>
            </a:r>
            <a:r>
              <a:rPr lang="en-US" altLang="zh-CN" sz="3200" smtClean="0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大黑体_GBK" panose="02010600010101010101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</a:t>
            </a:r>
            <a:r>
              <a:rPr lang="zh-CN" altLang="en-US" sz="3200" smtClean="0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大黑体_GBK" panose="02010600010101010101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账簿登记</a:t>
            </a:r>
            <a:endParaRPr lang="zh-CN" altLang="en-US" sz="3200" smtClean="0"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大黑体_GBK" panose="02010600010101010101" charset="-122"/>
              <a:ea typeface="方正大黑体_GBK" panose="02010600010101010101" charset="-122"/>
              <a:cs typeface="方正大黑体_GBK" panose="02010600010101010101" charset="-122"/>
              <a:sym typeface="+mn-ea"/>
            </a:endParaRPr>
          </a:p>
          <a:p>
            <a:pPr algn="ctr" fontAlgn="auto">
              <a:lnSpc>
                <a:spcPct val="200000"/>
              </a:lnSpc>
              <a:defRPr/>
            </a:pPr>
            <a:r>
              <a:rPr lang="zh-CN" altLang="en-US" sz="2800" smtClean="0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大黑体_GBK" panose="02010600010101010101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任务四</a:t>
            </a:r>
            <a:r>
              <a:rPr lang="en-US" altLang="zh-CN" sz="2800" smtClean="0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大黑体_GBK" panose="02010600010101010101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</a:t>
            </a:r>
            <a:r>
              <a:rPr lang="zh-CN" altLang="en-US" sz="2800" smtClean="0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大黑体_GBK" panose="02010600010101010101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错账更正训练</a:t>
            </a:r>
            <a:endParaRPr lang="zh-CN" altLang="en-US" sz="2800" dirty="0" smtClean="0"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大黑体_GBK" panose="02010600010101010101" charset="-122"/>
              <a:ea typeface="方正大黑体_GBK" panose="02010600010101010101" charset="-122"/>
              <a:cs typeface="方正大黑体_GBK" panose="02010600010101010101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554" name="灯片编号占位符 3"/>
          <p:cNvSpPr txBox="1">
            <a:spLocks noGrp="1"/>
          </p:cNvSpPr>
          <p:nvPr>
            <p:ph type="sldNum" sz="quarter" idx="4"/>
          </p:nvPr>
        </p:nvSpPr>
        <p:spPr>
          <a:xfrm>
            <a:off x="9434513" y="6392863"/>
            <a:ext cx="1233487" cy="268287"/>
          </a:xfrm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sp>
        <p:nvSpPr>
          <p:cNvPr id="23555" name="Text Box 2"/>
          <p:cNvSpPr txBox="1"/>
          <p:nvPr/>
        </p:nvSpPr>
        <p:spPr>
          <a:xfrm>
            <a:off x="3025775" y="677863"/>
            <a:ext cx="5715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chemeClr val="tx2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银行存款日记账</a:t>
            </a:r>
            <a:endParaRPr lang="zh-CN" altLang="en-US" sz="2800" b="1" dirty="0">
              <a:solidFill>
                <a:schemeClr val="tx2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graphicFrame>
        <p:nvGraphicFramePr>
          <p:cNvPr id="148931" name="Group 451"/>
          <p:cNvGraphicFramePr>
            <a:graphicFrameLocks noGrp="1"/>
          </p:cNvGraphicFramePr>
          <p:nvPr/>
        </p:nvGraphicFramePr>
        <p:xfrm>
          <a:off x="1524000" y="1222375"/>
          <a:ext cx="9205595" cy="4625340"/>
        </p:xfrm>
        <a:graphic>
          <a:graphicData uri="http://schemas.openxmlformats.org/drawingml/2006/table">
            <a:tbl>
              <a:tblPr/>
              <a:tblGrid>
                <a:gridCol w="312420"/>
                <a:gridCol w="478155"/>
                <a:gridCol w="720725"/>
                <a:gridCol w="1765300"/>
                <a:gridCol w="215900"/>
                <a:gridCol w="258445"/>
                <a:gridCol w="279400"/>
                <a:gridCol w="189230"/>
                <a:gridCol w="234950"/>
                <a:gridCol w="266065"/>
                <a:gridCol w="262255"/>
                <a:gridCol w="204470"/>
                <a:gridCol w="234950"/>
                <a:gridCol w="234950"/>
                <a:gridCol w="203200"/>
                <a:gridCol w="265430"/>
                <a:gridCol w="239395"/>
                <a:gridCol w="228600"/>
                <a:gridCol w="217805"/>
                <a:gridCol w="228600"/>
                <a:gridCol w="355600"/>
                <a:gridCol w="121920"/>
                <a:gridCol w="287655"/>
                <a:gridCol w="215900"/>
                <a:gridCol w="213995"/>
                <a:gridCol w="266700"/>
                <a:gridCol w="234950"/>
                <a:gridCol w="217805"/>
                <a:gridCol w="25400"/>
                <a:gridCol w="225425"/>
              </a:tblGrid>
              <a:tr h="34607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 </a:t>
                      </a:r>
                      <a:r>
                        <a:rPr kumimoji="0" lang="en-US" altLang="zh-CN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20*4</a:t>
                      </a: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年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凭证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号数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摘   要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借        方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贷        方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sym typeface="Wingdings" panose="05000000000000000000" pitchFamily="2" charset="2"/>
                        </a:rPr>
                        <a:t>借或贷</a:t>
                      </a:r>
                      <a:endParaRPr kumimoji="0" lang="zh-CN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  <a:sym typeface="Wingdings" panose="05000000000000000000" pitchFamily="2" charset="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9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余        额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月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日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91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7</a:t>
                      </a:r>
                      <a:endParaRPr kumimoji="0" lang="en-US" altLang="zh-CN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</a:t>
                      </a:r>
                      <a:endParaRPr kumimoji="0" lang="en-US" altLang="zh-CN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上月结转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借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8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5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21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5</a:t>
                      </a:r>
                      <a:endParaRPr kumimoji="0" lang="en-US" altLang="zh-CN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银付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</a:t>
                      </a:r>
                      <a:endParaRPr kumimoji="0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购入设备款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536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4057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765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759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543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282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</a:tbl>
          </a:graphicData>
        </a:graphic>
      </p:graphicFrame>
      <p:graphicFrame>
        <p:nvGraphicFramePr>
          <p:cNvPr id="148905" name="Group 425"/>
          <p:cNvGraphicFramePr>
            <a:graphicFrameLocks noGrp="1"/>
          </p:cNvGraphicFramePr>
          <p:nvPr/>
        </p:nvGraphicFramePr>
        <p:xfrm>
          <a:off x="8453164" y="449739"/>
          <a:ext cx="2089150" cy="487680"/>
        </p:xfrm>
        <a:graphic>
          <a:graphicData uri="http://schemas.openxmlformats.org/drawingml/2006/table">
            <a:tbl>
              <a:tblPr/>
              <a:tblGrid>
                <a:gridCol w="1012825"/>
                <a:gridCol w="1076325"/>
              </a:tblGrid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FF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总 页 码</a:t>
                      </a:r>
                      <a:endParaRPr kumimoji="0" lang="zh-CN" altLang="en-US" sz="1600" b="1" i="0" u="none" strike="noStrike" cap="none" normalizeH="0" baseline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FF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FF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本户页次</a:t>
                      </a:r>
                      <a:endParaRPr kumimoji="0" lang="zh-CN" altLang="en-US" sz="1600" b="1" i="0" u="none" strike="noStrike" cap="none" normalizeH="0" baseline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FF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8916" name="Line 436"/>
          <p:cNvSpPr/>
          <p:nvPr/>
        </p:nvSpPr>
        <p:spPr>
          <a:xfrm>
            <a:off x="7261225" y="2759710"/>
            <a:ext cx="1368425" cy="0"/>
          </a:xfrm>
          <a:prstGeom prst="line">
            <a:avLst/>
          </a:prstGeom>
          <a:ln w="412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8917" name="Text Box 437"/>
          <p:cNvSpPr txBox="1"/>
          <p:nvPr/>
        </p:nvSpPr>
        <p:spPr>
          <a:xfrm>
            <a:off x="8255953" y="2503170"/>
            <a:ext cx="790575" cy="398780"/>
          </a:xfrm>
          <a:prstGeom prst="rect">
            <a:avLst/>
          </a:prstGeom>
          <a:solidFill>
            <a:schemeClr val="bg1">
              <a:alpha val="43137"/>
            </a:schemeClr>
          </a:solidFill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b="1" dirty="0">
                <a:solidFill>
                  <a:srgbClr val="FF33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李四</a:t>
            </a:r>
            <a:endParaRPr lang="zh-CN" altLang="en-US" sz="2000" b="1" dirty="0">
              <a:solidFill>
                <a:srgbClr val="FF33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48918" name="Text Box 438"/>
          <p:cNvSpPr txBox="1"/>
          <p:nvPr/>
        </p:nvSpPr>
        <p:spPr>
          <a:xfrm>
            <a:off x="7043420" y="2277110"/>
            <a:ext cx="20034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b="1" i="1" dirty="0">
                <a:latin typeface="方正粗黑宋简体" panose="02000000000000000000" charset="-122"/>
                <a:ea typeface="方正大黑体_GBK" panose="02010600010101010101" charset="-122"/>
              </a:rPr>
              <a:t> 2 0  0 0  0  0</a:t>
            </a:r>
            <a:endParaRPr lang="en-US" altLang="zh-CN" b="1" i="1" dirty="0"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48919" name="Line 439"/>
          <p:cNvSpPr/>
          <p:nvPr/>
        </p:nvSpPr>
        <p:spPr>
          <a:xfrm>
            <a:off x="3900488" y="2781300"/>
            <a:ext cx="647700" cy="9525"/>
          </a:xfrm>
          <a:prstGeom prst="line">
            <a:avLst/>
          </a:prstGeom>
          <a:ln w="444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8920" name="Text Box 440"/>
          <p:cNvSpPr txBox="1"/>
          <p:nvPr/>
        </p:nvSpPr>
        <p:spPr>
          <a:xfrm>
            <a:off x="3481705" y="2263775"/>
            <a:ext cx="1225550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chemeClr val="tx2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办公用品</a:t>
            </a:r>
            <a:endParaRPr lang="zh-CN" altLang="en-US" sz="2000" b="1" dirty="0">
              <a:solidFill>
                <a:schemeClr val="tx2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48921" name="Text Box 441"/>
          <p:cNvSpPr txBox="1"/>
          <p:nvPr/>
        </p:nvSpPr>
        <p:spPr>
          <a:xfrm>
            <a:off x="4223703" y="2568575"/>
            <a:ext cx="792162" cy="398780"/>
          </a:xfrm>
          <a:prstGeom prst="rect">
            <a:avLst/>
          </a:prstGeom>
          <a:solidFill>
            <a:schemeClr val="bg1">
              <a:alpha val="43137"/>
            </a:schemeClr>
          </a:solidFill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b="1" dirty="0">
                <a:solidFill>
                  <a:srgbClr val="FF33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李四</a:t>
            </a:r>
            <a:endParaRPr lang="zh-CN" altLang="en-US" sz="2000" b="1" dirty="0">
              <a:solidFill>
                <a:srgbClr val="FF33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8040370" y="3141345"/>
            <a:ext cx="1656080" cy="864235"/>
          </a:xfrm>
          <a:prstGeom prst="wedgeRoundRectCallout">
            <a:avLst>
              <a:gd name="adj1" fmla="val -42024"/>
              <a:gd name="adj2" fmla="val -78581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zh-CN" altLang="en-US" b="1"/>
              <a:t>误将银行存款的贷方金额写成了</a:t>
            </a:r>
            <a:r>
              <a:rPr lang="en-US" altLang="zh-CN" b="1"/>
              <a:t>200</a:t>
            </a:r>
            <a:r>
              <a:rPr lang="zh-CN" altLang="en-US" b="1"/>
              <a:t>元</a:t>
            </a:r>
            <a:endParaRPr lang="zh-CN" altLang="en-US" b="1"/>
          </a:p>
        </p:txBody>
      </p:sp>
      <p:sp>
        <p:nvSpPr>
          <p:cNvPr id="3" name="圆角矩形标注 2"/>
          <p:cNvSpPr/>
          <p:nvPr/>
        </p:nvSpPr>
        <p:spPr>
          <a:xfrm>
            <a:off x="4007485" y="3213100"/>
            <a:ext cx="1656080" cy="864235"/>
          </a:xfrm>
          <a:prstGeom prst="wedgeRoundRectCallout">
            <a:avLst>
              <a:gd name="adj1" fmla="val -42024"/>
              <a:gd name="adj2" fmla="val -78581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zh-CN" b="1"/>
              <a:t>摘要也有错误</a:t>
            </a:r>
            <a:endParaRPr lang="zh-CN" b="1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8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8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4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89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89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489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489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4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4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917" grpId="0" bldLvl="0" animBg="1"/>
      <p:bldP spid="148918" grpId="0"/>
      <p:bldP spid="148920" grpId="0"/>
      <p:bldP spid="14892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11" name="Rectangle 6"/>
          <p:cNvSpPr>
            <a:spLocks noGrp="1"/>
          </p:cNvSpPr>
          <p:nvPr/>
        </p:nvSpPr>
        <p:spPr>
          <a:xfrm>
            <a:off x="3879850" y="1268413"/>
            <a:ext cx="4376738" cy="758825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dk1"/>
          </a:fontRef>
        </p:style>
        <p:txBody>
          <a:bodyPr vert="horz" wrap="square" lIns="91440" tIns="45720" rIns="91440" bIns="45720" anchor="b" anchorCtr="0">
            <a:normAutofit/>
          </a:bodyPr>
          <a:lstStyle>
            <a:lvl1pPr algn="r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0" i="0" kern="1200">
                <a:ln w="14605">
                  <a:noFill/>
                </a:ln>
                <a:gradFill flip="none" rotWithShape="1">
                  <a:gsLst>
                    <a:gs pos="0">
                      <a:srgbClr val="04AEDA">
                        <a:shade val="30000"/>
                        <a:satMod val="115000"/>
                      </a:srgbClr>
                    </a:gs>
                    <a:gs pos="50000">
                      <a:srgbClr val="04AEDA">
                        <a:shade val="67500"/>
                        <a:satMod val="115000"/>
                      </a:srgbClr>
                    </a:gs>
                    <a:gs pos="100000">
                      <a:srgbClr val="04AEDA">
                        <a:shade val="100000"/>
                        <a:satMod val="115000"/>
                      </a:srgbClr>
                    </a:gs>
                  </a:gsLst>
                  <a:lin ang="13500000" scaled="1"/>
                  <a:tileRect/>
                </a:gradFill>
                <a:effectLst/>
                <a:latin typeface="Broadway" panose="04040905080B02020502" pitchFamily="82" charset="0"/>
                <a:ea typeface="微软雅黑" panose="020B0503020204020204" pitchFamily="34" charset="-122"/>
                <a:cs typeface="+mn-ea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04AEDA"/>
                </a:solidFill>
                <a:latin typeface="Broadway" panose="04040905080B02020502" pitchFamily="82" charset="0"/>
                <a:ea typeface="微软雅黑" panose="020B0503020204020204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04AEDA"/>
                </a:solidFill>
                <a:latin typeface="Broadway" panose="04040905080B02020502" pitchFamily="82" charset="0"/>
                <a:ea typeface="微软雅黑" panose="020B0503020204020204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04AEDA"/>
                </a:solidFill>
                <a:latin typeface="Broadway" panose="04040905080B02020502" pitchFamily="82" charset="0"/>
                <a:ea typeface="微软雅黑" panose="020B0503020204020204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04AEDA"/>
                </a:solidFill>
                <a:latin typeface="Broadway" panose="04040905080B02020502" pitchFamily="82" charset="0"/>
                <a:ea typeface="微软雅黑" panose="020B0503020204020204" pitchFamily="34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04AEDA"/>
                </a:solidFill>
                <a:latin typeface="Broadway" panose="04040905080B02020502" pitchFamily="82" charset="0"/>
                <a:ea typeface="微软雅黑" panose="020B0503020204020204" pitchFamily="34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04AEDA"/>
                </a:solidFill>
                <a:latin typeface="Broadway" panose="04040905080B02020502" pitchFamily="82" charset="0"/>
                <a:ea typeface="微软雅黑" panose="020B0503020204020204" pitchFamily="34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04AEDA"/>
                </a:solidFill>
                <a:latin typeface="Broadway" panose="04040905080B02020502" pitchFamily="82" charset="0"/>
                <a:ea typeface="微软雅黑" panose="020B0503020204020204" pitchFamily="34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04AEDA"/>
                </a:solidFill>
                <a:latin typeface="Broadway" panose="04040905080B02020502" pitchFamily="82" charset="0"/>
                <a:ea typeface="微软雅黑" panose="020B0503020204020204" pitchFamily="34" charset="-122"/>
              </a:defRPr>
            </a:lvl9pPr>
          </a:lstStyle>
          <a:p>
            <a:pPr algn="l" eaLnBrk="1" hangingPunct="1">
              <a:buClrTx/>
              <a:buSzTx/>
              <a:buFontTx/>
            </a:pPr>
            <a:r>
              <a:rPr lang="zh-CN" altLang="en-US" b="1" kern="1200" dirty="0">
                <a:solidFill>
                  <a:srgbClr val="FFFFFF"/>
                </a:solidFill>
                <a:latin typeface="方正粗黑宋简体" panose="02000000000000000000" charset="-122"/>
                <a:ea typeface="方正大黑体_GBK" panose="02010600010101010101" charset="-122"/>
                <a:cs typeface="+mn-ea"/>
              </a:rPr>
              <a:t>二、红字冲销法</a:t>
            </a:r>
            <a:endParaRPr lang="zh-CN" altLang="en-US" b="1" kern="1200" dirty="0">
              <a:solidFill>
                <a:srgbClr val="FFFFFF"/>
              </a:solidFill>
              <a:latin typeface="方正粗黑宋简体" panose="02000000000000000000" charset="-122"/>
              <a:ea typeface="方正大黑体_GBK" panose="02010600010101010101" charset="-122"/>
              <a:cs typeface="+mn-ea"/>
            </a:endParaRPr>
          </a:p>
        </p:txBody>
      </p:sp>
      <p:sp>
        <p:nvSpPr>
          <p:cNvPr id="17412" name="Rectangle 3"/>
          <p:cNvSpPr>
            <a:spLocks noGrp="1"/>
          </p:cNvSpPr>
          <p:nvPr/>
        </p:nvSpPr>
        <p:spPr>
          <a:xfrm>
            <a:off x="3432175" y="2636838"/>
            <a:ext cx="5256213" cy="19399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>
            <a:normAutofit/>
          </a:bodyPr>
          <a:lstStyle>
            <a:lvl1pPr marL="0" indent="0" algn="r" rtl="0" fontAlgn="base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rgbClr val="04AEDA"/>
              </a:buClr>
              <a:buSzPct val="60000"/>
              <a:buFont typeface="Wingdings" panose="05000000000000000000" pitchFamily="2" charset="2"/>
              <a:buNone/>
              <a:defRPr sz="1800" kern="1200">
                <a:solidFill>
                  <a:srgbClr val="628EE3"/>
                </a:solidFill>
                <a:latin typeface="Calibri" panose="020F0502020204030204" pitchFamily="34" charset="0"/>
                <a:ea typeface="幼圆" panose="02010509060101010101" pitchFamily="49" charset="-122"/>
                <a:cs typeface="+mn-ea"/>
              </a:defRPr>
            </a:lvl1pPr>
            <a:lvl2pPr marL="457200" indent="0" algn="ctr" rtl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None/>
              <a:defRPr sz="2000" kern="1200">
                <a:solidFill>
                  <a:srgbClr val="3D3F41"/>
                </a:solidFill>
                <a:latin typeface="Calibri" panose="020F0502020204030204" pitchFamily="34" charset="0"/>
                <a:ea typeface="幼圆" panose="02010509060101010101" pitchFamily="49" charset="-122"/>
                <a:cs typeface="+mn-ea"/>
              </a:defRPr>
            </a:lvl2pPr>
            <a:lvl3pPr marL="914400" indent="0" algn="ctr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+mn-ea"/>
              </a:defRPr>
            </a:lvl3pPr>
            <a:lvl4pPr marL="1371600" indent="0" algn="ctr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+mn-ea"/>
              </a:defRPr>
            </a:lvl4pPr>
            <a:lvl5pPr marL="1828800" indent="0" algn="ctr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+mn-ea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3D3F41"/>
                </a:solidFill>
                <a:latin typeface="Calibri" panose="020F0502020204030204" pitchFamily="34" charset="0"/>
                <a:ea typeface="幼圆" panose="02010509060101010101" pitchFamily="49" charset="-122"/>
                <a:cs typeface="+mn-ea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3D3F41"/>
                </a:solidFill>
                <a:latin typeface="Calibri" panose="020F0502020204030204" pitchFamily="34" charset="0"/>
                <a:ea typeface="幼圆" panose="02010509060101010101" pitchFamily="49" charset="-122"/>
                <a:cs typeface="+mn-ea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3D3F41"/>
                </a:solidFill>
                <a:latin typeface="Calibri" panose="020F0502020204030204" pitchFamily="34" charset="0"/>
                <a:ea typeface="幼圆" panose="02010509060101010101" pitchFamily="49" charset="-122"/>
                <a:cs typeface="+mn-ea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3D3F41"/>
                </a:solidFill>
                <a:latin typeface="Calibri" panose="020F0502020204030204" pitchFamily="34" charset="0"/>
                <a:ea typeface="幼圆" panose="02010509060101010101" pitchFamily="49" charset="-122"/>
                <a:cs typeface="+mn-ea"/>
              </a:defRPr>
            </a:lvl9pPr>
          </a:lstStyle>
          <a:p>
            <a:pPr algn="ctr" eaLnBrk="1" hangingPunct="1">
              <a:buSzPct val="60000"/>
            </a:pPr>
            <a:r>
              <a:rPr lang="zh-CN" altLang="en-US" sz="3200" b="1" kern="1200" dirty="0">
                <a:solidFill>
                  <a:srgbClr val="0000FF"/>
                </a:solidFill>
                <a:latin typeface="方正粗黑宋简体" panose="02000000000000000000" charset="-122"/>
                <a:ea typeface="方正大黑体_GBK" panose="02010600010101010101" charset="-122"/>
                <a:cs typeface="+mn-ea"/>
              </a:rPr>
              <a:t>（一）适用范围</a:t>
            </a:r>
            <a:endParaRPr lang="zh-CN" altLang="en-US" sz="3200" b="1" kern="1200" dirty="0">
              <a:solidFill>
                <a:srgbClr val="0000FF"/>
              </a:solidFill>
              <a:latin typeface="方正粗黑宋简体" panose="02000000000000000000" charset="-122"/>
              <a:ea typeface="方正大黑体_GBK" panose="02010600010101010101" charset="-122"/>
              <a:cs typeface="+mn-ea"/>
            </a:endParaRPr>
          </a:p>
          <a:p>
            <a:pPr algn="ctr" eaLnBrk="1" hangingPunct="1">
              <a:buSzPct val="60000"/>
            </a:pPr>
            <a:endParaRPr lang="zh-CN" altLang="en-US" sz="3200" b="1" kern="1200" dirty="0">
              <a:solidFill>
                <a:srgbClr val="0000FF"/>
              </a:solidFill>
              <a:latin typeface="方正粗黑宋简体" panose="02000000000000000000" charset="-122"/>
              <a:ea typeface="方正大黑体_GBK" panose="02010600010101010101" charset="-122"/>
              <a:cs typeface="+mn-ea"/>
            </a:endParaRPr>
          </a:p>
          <a:p>
            <a:pPr algn="ctr" eaLnBrk="1" hangingPunct="1">
              <a:buSzPct val="60000"/>
            </a:pPr>
            <a:r>
              <a:rPr lang="zh-CN" altLang="en-US" sz="3200" b="1" kern="1200" dirty="0">
                <a:solidFill>
                  <a:srgbClr val="0000FF"/>
                </a:solidFill>
                <a:latin typeface="方正粗黑宋简体" panose="02000000000000000000" charset="-122"/>
                <a:ea typeface="方正大黑体_GBK" panose="02010600010101010101" charset="-122"/>
                <a:cs typeface="+mn-ea"/>
              </a:rPr>
              <a:t>（二）更正步骤</a:t>
            </a:r>
            <a:endParaRPr lang="zh-CN" altLang="en-US" sz="3200" b="1" kern="1200" dirty="0">
              <a:solidFill>
                <a:srgbClr val="0000FF"/>
              </a:solidFill>
              <a:latin typeface="方正粗黑宋简体" panose="02000000000000000000" charset="-122"/>
              <a:ea typeface="方正大黑体_GBK" panose="02010600010101010101" charset="-122"/>
              <a:cs typeface="+mn-ea"/>
            </a:endParaRPr>
          </a:p>
        </p:txBody>
      </p:sp>
      <p:pic>
        <p:nvPicPr>
          <p:cNvPr id="17413" name="Picture 4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8438" y="2781300"/>
            <a:ext cx="534987" cy="512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4" name="Picture 7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76688" y="3789363"/>
            <a:ext cx="534987" cy="512762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2387600"/>
            <a:ext cx="6033770" cy="36341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zh-CN" altLang="en-US" kern="1200" dirty="0"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红字更正法</a:t>
            </a:r>
            <a:endParaRPr lang="zh-CN" altLang="en-US" kern="1200" dirty="0">
              <a:latin typeface="方正粗黑宋简体" panose="02000000000000000000" charset="-122"/>
              <a:ea typeface="方正大黑体_GBK" panose="02010600010101010101" charset="-122"/>
              <a:cs typeface="+mj-cs"/>
            </a:endParaRPr>
          </a:p>
        </p:txBody>
      </p:sp>
      <p:sp>
        <p:nvSpPr>
          <p:cNvPr id="25604" name="灯片编号占位符 3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043103" y="1196975"/>
            <a:ext cx="4183062" cy="5184775"/>
          </a:xfrm>
        </p:spPr>
      </p:pic>
      <p:sp>
        <p:nvSpPr>
          <p:cNvPr id="6" name="AutoShape 10"/>
          <p:cNvSpPr>
            <a:spLocks noChangeArrowheads="1"/>
          </p:cNvSpPr>
          <p:nvPr/>
        </p:nvSpPr>
        <p:spPr bwMode="auto">
          <a:xfrm>
            <a:off x="8112760" y="4364990"/>
            <a:ext cx="2043113" cy="1200150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</a:schemeClr>
          </a:solidFill>
          <a:ln w="63500">
            <a:solidFill>
              <a:schemeClr val="bg1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账簿记录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错误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</p:txBody>
      </p:sp>
      <p:sp>
        <p:nvSpPr>
          <p:cNvPr id="7" name="AutoShape 10"/>
          <p:cNvSpPr>
            <a:spLocks noChangeArrowheads="1"/>
          </p:cNvSpPr>
          <p:nvPr/>
        </p:nvSpPr>
        <p:spPr bwMode="auto">
          <a:xfrm>
            <a:off x="744538" y="1123950"/>
            <a:ext cx="5545138" cy="120015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63500">
            <a:solidFill>
              <a:schemeClr val="bg1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时间点：登记账簿后，期末结账前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</p:txBody>
      </p:sp>
      <p:sp>
        <p:nvSpPr>
          <p:cNvPr id="9" name="AutoShape 10"/>
          <p:cNvSpPr>
            <a:spLocks noChangeArrowheads="1"/>
          </p:cNvSpPr>
          <p:nvPr/>
        </p:nvSpPr>
        <p:spPr bwMode="auto">
          <a:xfrm>
            <a:off x="4799965" y="5564823"/>
            <a:ext cx="2043113" cy="1200150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</a:schemeClr>
          </a:solidFill>
          <a:ln w="63500">
            <a:solidFill>
              <a:schemeClr val="bg1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记账凭证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错误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</p:txBody>
      </p:sp>
      <p:sp>
        <p:nvSpPr>
          <p:cNvPr id="8" name="爆炸形 2 7"/>
          <p:cNvSpPr/>
          <p:nvPr/>
        </p:nvSpPr>
        <p:spPr>
          <a:xfrm>
            <a:off x="7464425" y="0"/>
            <a:ext cx="2808288" cy="2205038"/>
          </a:xfrm>
          <a:prstGeom prst="irregularSeal2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96225" y="836613"/>
            <a:ext cx="2160588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dirty="0">
                <a:solidFill>
                  <a:srgbClr val="FF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分录错误，导致账簿登记错误</a:t>
            </a:r>
            <a:endParaRPr lang="zh-CN" altLang="en-US" sz="2000" dirty="0">
              <a:solidFill>
                <a:srgbClr val="FF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8" grpId="0" bldLvl="0" animBg="1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6626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zh-CN" altLang="en-US" kern="1200" dirty="0"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红字更正法的适用范围</a:t>
            </a:r>
            <a:endParaRPr lang="zh-CN" altLang="en-US" kern="1200" dirty="0">
              <a:latin typeface="方正粗黑宋简体" panose="02000000000000000000" charset="-122"/>
              <a:ea typeface="方正大黑体_GBK" panose="02010600010101010101" charset="-122"/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63750" y="1484313"/>
            <a:ext cx="8135938" cy="5327650"/>
          </a:xfrm>
        </p:spPr>
        <p:txBody>
          <a:bodyPr vert="horz" wrap="square" lIns="91440" tIns="45720" rIns="91440" bIns="45720" numCol="1" rtlCol="0" anchor="t" anchorCtr="0" compatLnSpc="1">
            <a:noAutofit/>
          </a:bodyPr>
          <a:lstStyle/>
          <a:p>
            <a:pPr marL="357505" marR="0" lvl="0" indent="-357505" algn="l" defTabSz="914400" rtl="0" eaLnBrk="1" fontAlgn="auto" latinLnBrk="0" hangingPunct="1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Char char=""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分录三要素：  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借、贷记账方向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  <a:p>
            <a:pPr marL="357505" marR="0" lvl="0" indent="-357505" algn="l" defTabSz="914400" rtl="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Char char=""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 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                      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对应科目、金额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lang="en-US" altLang="zh-CN" sz="32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 </a:t>
            </a:r>
            <a:r>
              <a:rPr lang="en-US" altLang="zh-CN" sz="32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     </a:t>
            </a:r>
            <a:r>
              <a:rPr lang="zh-CN" altLang="en-US" sz="32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借：固定资产       </a:t>
            </a:r>
            <a:r>
              <a:rPr lang="en-US" altLang="zh-CN" sz="32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2000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  <a:p>
            <a:pPr marL="357505" marR="0" lvl="0" indent="-357505" algn="l" defTabSz="914400" rtl="0" eaLnBrk="1" fontAlgn="auto" latinLnBrk="0" hangingPunct="1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Char char=""/>
              <a:defRPr/>
            </a:pPr>
            <a:r>
              <a:rPr lang="en-US" altLang="zh-CN" sz="32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 </a:t>
            </a:r>
            <a:r>
              <a:rPr lang="en-US" altLang="zh-CN" sz="32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     </a:t>
            </a:r>
            <a:r>
              <a:rPr lang="zh-CN" altLang="en-US" sz="32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贷：银行存款      </a:t>
            </a:r>
            <a:r>
              <a:rPr lang="en-US" altLang="zh-CN" sz="32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2000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  <a:p>
            <a:pPr marL="357505" marR="0" lvl="0" indent="-357505" algn="l" defTabSz="914400" rtl="0" eaLnBrk="1" fontAlgn="auto" latinLnBrk="0" hangingPunct="1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Char char=""/>
              <a:defRPr/>
            </a:pP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6626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zh-CN" altLang="en-US" kern="1200" dirty="0"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红字更正法的适用范围</a:t>
            </a:r>
            <a:endParaRPr lang="zh-CN" altLang="en-US" kern="1200" dirty="0">
              <a:latin typeface="方正粗黑宋简体" panose="02000000000000000000" charset="-122"/>
              <a:ea typeface="方正大黑体_GBK" panose="02010600010101010101" charset="-122"/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9470" y="1530350"/>
            <a:ext cx="10781030" cy="5327650"/>
          </a:xfrm>
        </p:spPr>
        <p:txBody>
          <a:bodyPr vert="horz" wrap="square" lIns="91440" tIns="45720" rIns="91440" bIns="45720" numCol="1" rtlCol="0" anchor="t" anchorCtr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 1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、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若是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应借、应贷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的方向写错或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会计科目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写错，采用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红字更正法。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2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、若是应借、应贷方向正确，会计科目正确，但是金额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大于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正确金额，采用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红字更正法。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2155" y="2387600"/>
            <a:ext cx="6262370" cy="36341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zh-CN" altLang="en-US" kern="1200" dirty="0"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红字更正法（</a:t>
            </a:r>
            <a:r>
              <a:rPr lang="en-US" altLang="zh-CN" kern="1200" dirty="0"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1</a:t>
            </a:r>
            <a:r>
              <a:rPr lang="zh-CN" altLang="en-US" kern="1200" dirty="0"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）</a:t>
            </a:r>
            <a:endParaRPr lang="zh-CN" altLang="en-US" kern="1200" dirty="0">
              <a:latin typeface="方正粗黑宋简体" panose="02000000000000000000" charset="-122"/>
              <a:ea typeface="方正大黑体_GBK" panose="02010600010101010101" charset="-122"/>
              <a:cs typeface="+mj-cs"/>
            </a:endParaRPr>
          </a:p>
        </p:txBody>
      </p:sp>
      <p:sp>
        <p:nvSpPr>
          <p:cNvPr id="27652" name="灯片编号占位符 3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251383" y="1268730"/>
            <a:ext cx="4183062" cy="5184775"/>
          </a:xfrm>
        </p:spPr>
      </p:pic>
      <p:sp>
        <p:nvSpPr>
          <p:cNvPr id="6" name="AutoShape 10"/>
          <p:cNvSpPr>
            <a:spLocks noChangeArrowheads="1"/>
          </p:cNvSpPr>
          <p:nvPr/>
        </p:nvSpPr>
        <p:spPr bwMode="auto">
          <a:xfrm>
            <a:off x="7175500" y="4292600"/>
            <a:ext cx="2043113" cy="1200150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</a:schemeClr>
          </a:solidFill>
          <a:ln w="63500">
            <a:solidFill>
              <a:schemeClr val="bg1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导致账簿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记录错误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</p:txBody>
      </p:sp>
      <p:sp>
        <p:nvSpPr>
          <p:cNvPr id="7" name="AutoShape 10"/>
          <p:cNvSpPr>
            <a:spLocks noChangeArrowheads="1"/>
          </p:cNvSpPr>
          <p:nvPr/>
        </p:nvSpPr>
        <p:spPr bwMode="auto">
          <a:xfrm>
            <a:off x="1127443" y="1060450"/>
            <a:ext cx="5545138" cy="120015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63500">
            <a:solidFill>
              <a:schemeClr val="bg1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时间点：登记账簿后，期末结账前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</p:txBody>
      </p:sp>
      <p:sp>
        <p:nvSpPr>
          <p:cNvPr id="9" name="AutoShape 10"/>
          <p:cNvSpPr>
            <a:spLocks noChangeArrowheads="1"/>
          </p:cNvSpPr>
          <p:nvPr/>
        </p:nvSpPr>
        <p:spPr bwMode="auto">
          <a:xfrm>
            <a:off x="1919605" y="5805805"/>
            <a:ext cx="4359275" cy="1052830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</a:schemeClr>
          </a:solidFill>
          <a:ln w="63500">
            <a:solidFill>
              <a:schemeClr val="bg1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由于记账凭证记账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方向、会计科目错误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</p:txBody>
      </p:sp>
      <p:sp>
        <p:nvSpPr>
          <p:cNvPr id="8" name="爆炸形 2 7"/>
          <p:cNvSpPr/>
          <p:nvPr/>
        </p:nvSpPr>
        <p:spPr>
          <a:xfrm>
            <a:off x="7464425" y="0"/>
            <a:ext cx="2808288" cy="2205038"/>
          </a:xfrm>
          <a:prstGeom prst="irregularSeal2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96225" y="836613"/>
            <a:ext cx="2160588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dirty="0">
                <a:solidFill>
                  <a:srgbClr val="FF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分录错误，导致账簿登记错误</a:t>
            </a:r>
            <a:endParaRPr lang="zh-CN" altLang="en-US" sz="2000" dirty="0">
              <a:solidFill>
                <a:srgbClr val="FF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8" grpId="0" bldLvl="0" animBg="1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8674" name="灯片编号占位符 4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sp>
        <p:nvSpPr>
          <p:cNvPr id="159748" name="Text Box 4"/>
          <p:cNvSpPr txBox="1">
            <a:spLocks noChangeArrowheads="1"/>
          </p:cNvSpPr>
          <p:nvPr/>
        </p:nvSpPr>
        <p:spPr bwMode="auto">
          <a:xfrm>
            <a:off x="1919605" y="2276475"/>
            <a:ext cx="8981440" cy="146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1"/>
              </a:buBlip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登账后，发现记账凭证应借应贷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会计科目用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错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或记账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方向有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错误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导致账簿记录错误。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</p:txBody>
      </p:sp>
      <p:grpSp>
        <p:nvGrpSpPr>
          <p:cNvPr id="159751" name="Group 7"/>
          <p:cNvGrpSpPr/>
          <p:nvPr/>
        </p:nvGrpSpPr>
        <p:grpSpPr>
          <a:xfrm>
            <a:off x="2844800" y="4764088"/>
            <a:ext cx="2089150" cy="1104900"/>
            <a:chOff x="0" y="2206"/>
            <a:chExt cx="1655" cy="952"/>
          </a:xfrm>
        </p:grpSpPr>
        <p:sp>
          <p:nvSpPr>
            <p:cNvPr id="28681" name="AutoShape 8"/>
            <p:cNvSpPr/>
            <p:nvPr/>
          </p:nvSpPr>
          <p:spPr>
            <a:xfrm>
              <a:off x="0" y="2206"/>
              <a:ext cx="1655" cy="952"/>
            </a:xfrm>
            <a:prstGeom prst="roundRect">
              <a:avLst>
                <a:gd name="adj" fmla="val 16667"/>
              </a:avLst>
            </a:prstGeom>
            <a:solidFill>
              <a:srgbClr val="0000FF">
                <a:alpha val="76862"/>
              </a:srgbClr>
            </a:solidFill>
            <a:ln w="952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28682" name="AutoShape 9"/>
            <p:cNvSpPr/>
            <p:nvPr/>
          </p:nvSpPr>
          <p:spPr>
            <a:xfrm>
              <a:off x="90" y="2295"/>
              <a:ext cx="1406" cy="726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5715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/>
              <a:r>
                <a:rPr lang="zh-CN" altLang="en-US" sz="2800" b="1" dirty="0">
                  <a:solidFill>
                    <a:srgbClr val="00206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科目</a:t>
              </a:r>
              <a:endParaRPr lang="zh-CN" altLang="en-US" sz="2800" b="1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  <a:p>
              <a:pPr algn="ctr" eaLnBrk="0" hangingPunct="0"/>
              <a:r>
                <a:rPr lang="zh-CN" altLang="en-US" sz="2800" b="1" dirty="0">
                  <a:solidFill>
                    <a:srgbClr val="00206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有错</a:t>
              </a:r>
              <a:endParaRPr lang="zh-CN" altLang="en-US" sz="2800" b="1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</p:grpSp>
      <p:grpSp>
        <p:nvGrpSpPr>
          <p:cNvPr id="159754" name="Group 10"/>
          <p:cNvGrpSpPr/>
          <p:nvPr/>
        </p:nvGrpSpPr>
        <p:grpSpPr>
          <a:xfrm>
            <a:off x="6242050" y="4770438"/>
            <a:ext cx="2022475" cy="1217612"/>
            <a:chOff x="1791" y="1934"/>
            <a:chExt cx="1905" cy="1224"/>
          </a:xfrm>
        </p:grpSpPr>
        <p:sp>
          <p:nvSpPr>
            <p:cNvPr id="28679" name="AutoShape 11"/>
            <p:cNvSpPr/>
            <p:nvPr/>
          </p:nvSpPr>
          <p:spPr>
            <a:xfrm>
              <a:off x="1791" y="1934"/>
              <a:ext cx="1905" cy="1224"/>
            </a:xfrm>
            <a:prstGeom prst="roundRect">
              <a:avLst>
                <a:gd name="adj" fmla="val 16667"/>
              </a:avLst>
            </a:prstGeom>
            <a:ln>
              <a:headEnd type="none" w="med" len="med"/>
              <a:tailEnd type="none" w="med" len="med"/>
            </a:ln>
          </p:spPr>
          <p:style>
            <a:lnRef idx="0">
              <a:srgbClr val="FFFFFF"/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none" anchor="ctr" anchorCtr="0"/>
            <a:p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28680" name="AutoShape 12"/>
            <p:cNvSpPr/>
            <p:nvPr/>
          </p:nvSpPr>
          <p:spPr>
            <a:xfrm>
              <a:off x="1927" y="2069"/>
              <a:ext cx="1633" cy="952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6667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/>
              <a:r>
                <a:rPr lang="zh-CN" altLang="en-US" sz="2800" b="1" dirty="0">
                  <a:solidFill>
                    <a:srgbClr val="00206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记账方向</a:t>
              </a:r>
              <a:endParaRPr lang="en-US" altLang="zh-CN" sz="2800" b="1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  <a:p>
              <a:pPr algn="ctr" eaLnBrk="0" hangingPunct="0"/>
              <a:r>
                <a:rPr lang="zh-CN" altLang="en-US" sz="2800" b="1" dirty="0">
                  <a:solidFill>
                    <a:srgbClr val="00206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错误</a:t>
              </a:r>
              <a:endParaRPr lang="zh-CN" altLang="en-US" sz="2800" b="1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</p:grpSp>
      <p:sp>
        <p:nvSpPr>
          <p:cNvPr id="28678" name="Rectangle 15"/>
          <p:cNvSpPr/>
          <p:nvPr/>
        </p:nvSpPr>
        <p:spPr>
          <a:xfrm>
            <a:off x="1524000" y="1217613"/>
            <a:ext cx="5508625" cy="652462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anchor="ctr" anchorCtr="0"/>
          <a:p>
            <a:pPr marL="342900" indent="-342900">
              <a:lnSpc>
                <a:spcPct val="105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FFFFFF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（二）红字更正法适用范围</a:t>
            </a:r>
            <a:r>
              <a:rPr lang="en-US" altLang="zh-CN" sz="3200" b="1" dirty="0">
                <a:solidFill>
                  <a:srgbClr val="FFFFFF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1</a:t>
            </a:r>
            <a:endParaRPr lang="en-US" altLang="zh-CN" sz="3200" b="1" dirty="0">
              <a:solidFill>
                <a:srgbClr val="FFFFFF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28825" y="1236663"/>
            <a:ext cx="8070850" cy="5119688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357505" marR="0" lvl="0" indent="-357505" algn="l" defTabSz="914400" rtl="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Char char=""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思路：由于会计凭证错误导致账簿记录错误，从源头开始，首先更正会计凭证。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  <a:p>
            <a:pPr marL="357505" marR="0" lvl="0" indent="-357505" algn="l" defTabSz="914400" rtl="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Char char=""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1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、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冲销错误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的会计凭证并登账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  <a:p>
            <a:pPr marL="357505" marR="0" lvl="0" indent="-357505" algn="l" defTabSz="914400" rtl="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Char char=""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2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、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填写正确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的会计凭证并登账</a:t>
            </a:r>
            <a:endParaRPr kumimoji="0" lang="zh-CN" alt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sp>
        <p:nvSpPr>
          <p:cNvPr id="28678" name="Rectangle 15"/>
          <p:cNvSpPr/>
          <p:nvPr/>
        </p:nvSpPr>
        <p:spPr>
          <a:xfrm>
            <a:off x="1127125" y="525780"/>
            <a:ext cx="8032115" cy="652145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anchor="ctr" anchorCtr="0"/>
          <a:p>
            <a:pPr marL="342900" indent="-342900">
              <a:lnSpc>
                <a:spcPct val="105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FFFFFF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（二）红字更正法适用范围</a:t>
            </a:r>
            <a:r>
              <a:rPr lang="en-US" altLang="zh-CN" sz="3200" b="1" dirty="0">
                <a:solidFill>
                  <a:srgbClr val="FFFFFF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1-</a:t>
            </a:r>
            <a:r>
              <a:rPr lang="zh-CN" altLang="en-US" sz="3200" b="1" dirty="0">
                <a:solidFill>
                  <a:srgbClr val="FFFFFF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更正思路</a:t>
            </a:r>
            <a:r>
              <a:rPr lang="en-US" altLang="zh-CN" sz="3200" b="1" dirty="0">
                <a:solidFill>
                  <a:srgbClr val="FFFFFF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</a:t>
            </a:r>
            <a:endParaRPr lang="en-US" altLang="zh-CN" sz="3200" b="1" dirty="0">
              <a:solidFill>
                <a:srgbClr val="FFFFFF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22" name="灯片编号占位符 3"/>
          <p:cNvSpPr txBox="1">
            <a:spLocks noGrp="1"/>
          </p:cNvSpPr>
          <p:nvPr>
            <p:ph type="sldNum" sz="quarter" idx="4"/>
          </p:nvPr>
        </p:nvSpPr>
        <p:spPr>
          <a:xfrm>
            <a:off x="9434513" y="6392863"/>
            <a:ext cx="1233487" cy="268287"/>
          </a:xfrm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sp>
        <p:nvSpPr>
          <p:cNvPr id="30723" name="Text Box 4"/>
          <p:cNvSpPr txBox="1"/>
          <p:nvPr/>
        </p:nvSpPr>
        <p:spPr>
          <a:xfrm>
            <a:off x="1591310" y="2249805"/>
            <a:ext cx="9717405" cy="2011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42900" indent="-342900">
              <a:lnSpc>
                <a:spcPct val="130000"/>
              </a:lnSpc>
              <a:spcBef>
                <a:spcPct val="20000"/>
              </a:spcBef>
              <a:buBlip>
                <a:blip r:embed="rId1"/>
              </a:buBlip>
            </a:pPr>
            <a:r>
              <a:rPr lang="zh-CN" altLang="en-US" sz="3200" b="1" dirty="0">
                <a:solidFill>
                  <a:srgbClr val="000099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用红字填制一份与原来科目、借贷方向和金额相同的记账凭证，据以登记账簿，冲销原有错误的账簿记录；</a:t>
            </a:r>
            <a:endParaRPr lang="zh-CN" altLang="en-US" sz="3200" b="1" dirty="0">
              <a:solidFill>
                <a:srgbClr val="000099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0724" name="Text Box 5"/>
          <p:cNvSpPr txBox="1"/>
          <p:nvPr/>
        </p:nvSpPr>
        <p:spPr>
          <a:xfrm>
            <a:off x="1703705" y="4436745"/>
            <a:ext cx="9534525" cy="13709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42900" indent="-342900">
              <a:lnSpc>
                <a:spcPct val="130000"/>
              </a:lnSpc>
              <a:spcBef>
                <a:spcPct val="20000"/>
              </a:spcBef>
              <a:buBlip>
                <a:blip r:embed="rId1"/>
              </a:buBlip>
            </a:pPr>
            <a:r>
              <a:rPr lang="zh-CN" altLang="en-US" sz="3200" b="1" dirty="0">
                <a:solidFill>
                  <a:srgbClr val="000099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用蓝字或黑字重新填制一份正确的记账凭证，登记账簿。</a:t>
            </a:r>
            <a:endParaRPr lang="zh-CN" altLang="en-US" sz="3200" b="1" dirty="0">
              <a:solidFill>
                <a:srgbClr val="000099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0725" name="Rectangle 6"/>
          <p:cNvSpPr/>
          <p:nvPr/>
        </p:nvSpPr>
        <p:spPr>
          <a:xfrm>
            <a:off x="1487170" y="908685"/>
            <a:ext cx="7512050" cy="652145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anchor="ctr" anchorCtr="0"/>
          <a:p>
            <a:pPr marL="342900" indent="-342900" algn="l">
              <a:lnSpc>
                <a:spcPct val="105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FFFFFF"/>
                </a:solidFill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（二）红字更正法适用范围</a:t>
            </a:r>
            <a:r>
              <a:rPr lang="en-US" altLang="zh-CN" sz="3200" b="1" dirty="0">
                <a:solidFill>
                  <a:srgbClr val="FFFFFF"/>
                </a:solidFill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1-</a:t>
            </a:r>
            <a:r>
              <a:rPr lang="zh-CN" altLang="en-US" sz="3200" b="1" dirty="0">
                <a:solidFill>
                  <a:srgbClr val="FFFFFF"/>
                </a:solidFill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更正思路</a:t>
            </a:r>
            <a:endParaRPr lang="en-US" altLang="zh-CN" sz="3200" b="1" dirty="0">
              <a:solidFill>
                <a:srgbClr val="FFFFFF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1746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5263" y="1538288"/>
            <a:ext cx="9144000" cy="5246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1794" name="AutoShape 2"/>
          <p:cNvSpPr>
            <a:spLocks noChangeArrowheads="1"/>
          </p:cNvSpPr>
          <p:nvPr/>
        </p:nvSpPr>
        <p:spPr bwMode="auto">
          <a:xfrm>
            <a:off x="403860" y="228600"/>
            <a:ext cx="11511915" cy="1256030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noFill/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1795" name="Rectangle 3"/>
          <p:cNvSpPr>
            <a:spLocks noGrp="1" noChangeArrowheads="1"/>
          </p:cNvSpPr>
          <p:nvPr>
            <p:ph type="title"/>
          </p:nvPr>
        </p:nvSpPr>
        <p:spPr>
          <a:xfrm>
            <a:off x="598170" y="116840"/>
            <a:ext cx="11188065" cy="809625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  </a:t>
            </a:r>
            <a:r>
              <a:rPr kumimoji="0" lang="zh-CN" altLang="en-US" sz="3555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例</a:t>
            </a:r>
            <a:r>
              <a:rPr kumimoji="0" lang="en-US" altLang="zh-CN" sz="3555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6.2</a:t>
            </a:r>
            <a:r>
              <a:rPr kumimoji="0" lang="zh-CN" altLang="en-US" sz="3555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：</a:t>
            </a:r>
            <a:r>
              <a:rPr kumimoji="0" lang="zh-CN" altLang="en-US" sz="3555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公司</a:t>
            </a:r>
            <a:r>
              <a:rPr kumimoji="0" lang="en-US" altLang="zh-CN" sz="3555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20*4</a:t>
            </a:r>
            <a:r>
              <a:rPr kumimoji="0" lang="zh-CN" altLang="en-US" sz="3555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年</a:t>
            </a:r>
            <a:r>
              <a:rPr kumimoji="0" lang="en-US" altLang="zh-CN" sz="3555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10</a:t>
            </a:r>
            <a:r>
              <a:rPr kumimoji="0" lang="zh-CN" altLang="en-US" sz="3555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月</a:t>
            </a:r>
            <a:r>
              <a:rPr kumimoji="0" lang="en-US" altLang="zh-CN" sz="3555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7</a:t>
            </a:r>
            <a:r>
              <a:rPr kumimoji="0" lang="zh-CN" altLang="en-US" sz="3555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日支付</a:t>
            </a:r>
            <a:r>
              <a:rPr kumimoji="0" lang="zh-CN" sz="3555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水电费，其中生产产品用</a:t>
            </a:r>
            <a:r>
              <a:rPr kumimoji="0" lang="en-US" altLang="zh-CN" sz="3555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800</a:t>
            </a:r>
            <a:r>
              <a:rPr kumimoji="0" lang="zh-CN" altLang="en-US" sz="3555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元，行政管理部门用</a:t>
            </a:r>
            <a:r>
              <a:rPr kumimoji="0" lang="en-US" altLang="zh-CN" sz="3555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400</a:t>
            </a:r>
            <a:r>
              <a:rPr kumimoji="0" lang="zh-CN" altLang="en-US" sz="3555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元。</a:t>
            </a:r>
            <a:br>
              <a:rPr kumimoji="0" lang="zh-CN" altLang="en-US" sz="3555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</a:br>
            <a:endParaRPr kumimoji="0" lang="zh-CN" altLang="en-US" sz="3555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j-cs"/>
            </a:endParaRPr>
          </a:p>
        </p:txBody>
      </p:sp>
      <p:sp>
        <p:nvSpPr>
          <p:cNvPr id="31749" name="灯片编号占位符 5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sp>
        <p:nvSpPr>
          <p:cNvPr id="31750" name="Text Box 6"/>
          <p:cNvSpPr txBox="1"/>
          <p:nvPr/>
        </p:nvSpPr>
        <p:spPr>
          <a:xfrm>
            <a:off x="7968615" y="2493010"/>
            <a:ext cx="170116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银付     </a:t>
            </a:r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1</a:t>
            </a:r>
            <a:endParaRPr lang="en-US" altLang="zh-CN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1751" name="Text Box 7"/>
          <p:cNvSpPr txBox="1"/>
          <p:nvPr/>
        </p:nvSpPr>
        <p:spPr>
          <a:xfrm>
            <a:off x="2066925" y="3873500"/>
            <a:ext cx="221615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支付水电费</a:t>
            </a:r>
            <a:endParaRPr lang="zh-CN" altLang="en-US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1752" name="Text Box 8"/>
          <p:cNvSpPr txBox="1"/>
          <p:nvPr/>
        </p:nvSpPr>
        <p:spPr>
          <a:xfrm>
            <a:off x="2817813" y="2462213"/>
            <a:ext cx="1465262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银行存款</a:t>
            </a:r>
            <a:endParaRPr lang="zh-CN" altLang="en-US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1753" name="Text Box 9"/>
          <p:cNvSpPr txBox="1"/>
          <p:nvPr/>
        </p:nvSpPr>
        <p:spPr>
          <a:xfrm>
            <a:off x="4654868" y="4182745"/>
            <a:ext cx="138112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管理费用</a:t>
            </a:r>
            <a:endParaRPr lang="zh-CN" altLang="en-US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1754" name="Line 12"/>
          <p:cNvSpPr/>
          <p:nvPr/>
        </p:nvSpPr>
        <p:spPr>
          <a:xfrm flipV="1">
            <a:off x="7896225" y="4544695"/>
            <a:ext cx="2323465" cy="972185"/>
          </a:xfrm>
          <a:prstGeom prst="line">
            <a:avLst/>
          </a:prstGeom>
          <a:ln w="349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755" name="Rectangle 13"/>
          <p:cNvSpPr/>
          <p:nvPr/>
        </p:nvSpPr>
        <p:spPr>
          <a:xfrm>
            <a:off x="8610600" y="5752148"/>
            <a:ext cx="187166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None/>
            </a:pPr>
            <a:r>
              <a:rPr lang="en-US" altLang="zh-CN" b="1" i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¥1 2 0 0 0 0</a:t>
            </a:r>
            <a:endParaRPr lang="en-US" altLang="zh-CN" b="1" i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1756" name="Text Box 15"/>
          <p:cNvSpPr txBox="1"/>
          <p:nvPr/>
        </p:nvSpPr>
        <p:spPr>
          <a:xfrm>
            <a:off x="8472170" y="6376035"/>
            <a:ext cx="948055" cy="368300"/>
          </a:xfrm>
          <a:prstGeom prst="rect">
            <a:avLst/>
          </a:prstGeom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李梅雪</a:t>
            </a:r>
            <a:endParaRPr lang="zh-CN" altLang="en-US" b="1" dirty="0">
              <a:solidFill>
                <a:srgbClr val="FF33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1757" name="Text Box 16"/>
          <p:cNvSpPr txBox="1"/>
          <p:nvPr/>
        </p:nvSpPr>
        <p:spPr>
          <a:xfrm>
            <a:off x="10306050" y="4770438"/>
            <a:ext cx="2508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2</a:t>
            </a:r>
            <a:endParaRPr lang="en-US" altLang="zh-CN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1758" name="Rectangle 17"/>
          <p:cNvSpPr/>
          <p:nvPr/>
        </p:nvSpPr>
        <p:spPr>
          <a:xfrm>
            <a:off x="8685213" y="3885248"/>
            <a:ext cx="187166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b="1" i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      4 0 0 0 0</a:t>
            </a:r>
            <a:endParaRPr lang="en-US" altLang="zh-CN" b="1" i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1759" name="Text Box 18"/>
          <p:cNvSpPr txBox="1"/>
          <p:nvPr/>
        </p:nvSpPr>
        <p:spPr>
          <a:xfrm>
            <a:off x="4560888" y="2492693"/>
            <a:ext cx="307022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20*4        10            7</a:t>
            </a:r>
            <a:endParaRPr lang="en-US" altLang="zh-CN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1666240" y="1697355"/>
            <a:ext cx="1115060" cy="711200"/>
          </a:xfrm>
          <a:prstGeom prst="wedgeRoundRectCallout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zh-CN" altLang="en-US" b="1"/>
              <a:t>借贷方向正确</a:t>
            </a:r>
            <a:endParaRPr lang="zh-CN" altLang="en-US" b="1"/>
          </a:p>
        </p:txBody>
      </p:sp>
      <p:sp>
        <p:nvSpPr>
          <p:cNvPr id="3" name="圆角矩形标注 2"/>
          <p:cNvSpPr/>
          <p:nvPr/>
        </p:nvSpPr>
        <p:spPr>
          <a:xfrm>
            <a:off x="6887845" y="4364990"/>
            <a:ext cx="1115060" cy="711200"/>
          </a:xfrm>
          <a:prstGeom prst="wedgeRoundRectCallout">
            <a:avLst>
              <a:gd name="adj1" fmla="val 133656"/>
              <a:gd name="adj2" fmla="val -81071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zh-CN" altLang="en-US" b="1"/>
              <a:t>金额错误</a:t>
            </a:r>
            <a:endParaRPr lang="zh-CN" altLang="en-US" b="1"/>
          </a:p>
        </p:txBody>
      </p:sp>
      <p:sp>
        <p:nvSpPr>
          <p:cNvPr id="4" name="圆角矩形标注 3"/>
          <p:cNvSpPr/>
          <p:nvPr/>
        </p:nvSpPr>
        <p:spPr>
          <a:xfrm>
            <a:off x="4943475" y="4797425"/>
            <a:ext cx="1115060" cy="711200"/>
          </a:xfrm>
          <a:prstGeom prst="wedgeRoundRectCallout">
            <a:avLst>
              <a:gd name="adj1" fmla="val -31662"/>
              <a:gd name="adj2" fmla="val -99553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zh-CN" altLang="en-US" b="1"/>
              <a:t>会计科目正确</a:t>
            </a:r>
            <a:endParaRPr lang="zh-CN" altLang="en-US" b="1"/>
          </a:p>
        </p:txBody>
      </p:sp>
      <p:sp>
        <p:nvSpPr>
          <p:cNvPr id="5" name="Text Box 9"/>
          <p:cNvSpPr txBox="1"/>
          <p:nvPr/>
        </p:nvSpPr>
        <p:spPr>
          <a:xfrm>
            <a:off x="4654868" y="3873500"/>
            <a:ext cx="138112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生产成本</a:t>
            </a:r>
            <a:endParaRPr lang="zh-CN" altLang="en-US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6" name="Rectangle 17"/>
          <p:cNvSpPr/>
          <p:nvPr/>
        </p:nvSpPr>
        <p:spPr>
          <a:xfrm>
            <a:off x="8688388" y="4271963"/>
            <a:ext cx="187166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b="1" i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      8 0 0 0 0</a:t>
            </a:r>
            <a:endParaRPr lang="en-US" altLang="zh-CN" b="1" i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" name="Text Box 15"/>
          <p:cNvSpPr txBox="1"/>
          <p:nvPr/>
        </p:nvSpPr>
        <p:spPr>
          <a:xfrm>
            <a:off x="6383655" y="6381115"/>
            <a:ext cx="948055" cy="368300"/>
          </a:xfrm>
          <a:prstGeom prst="rect">
            <a:avLst/>
          </a:prstGeom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周淑娟</a:t>
            </a:r>
            <a:endParaRPr lang="zh-CN" altLang="en-US" b="1" dirty="0">
              <a:solidFill>
                <a:srgbClr val="FF33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8" name="Text Box 15"/>
          <p:cNvSpPr txBox="1"/>
          <p:nvPr/>
        </p:nvSpPr>
        <p:spPr>
          <a:xfrm>
            <a:off x="4943475" y="6381115"/>
            <a:ext cx="913130" cy="368300"/>
          </a:xfrm>
          <a:prstGeom prst="rect">
            <a:avLst/>
          </a:prstGeom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钱玉玲</a:t>
            </a:r>
            <a:endParaRPr lang="zh-CN" altLang="en-US" b="1" dirty="0">
              <a:solidFill>
                <a:srgbClr val="FF33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9" name="Text Box 15"/>
          <p:cNvSpPr txBox="1"/>
          <p:nvPr/>
        </p:nvSpPr>
        <p:spPr>
          <a:xfrm>
            <a:off x="3876040" y="6376035"/>
            <a:ext cx="902970" cy="368300"/>
          </a:xfrm>
          <a:prstGeom prst="rect">
            <a:avLst/>
          </a:prstGeom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孙龙琴</a:t>
            </a:r>
            <a:endParaRPr lang="zh-CN" altLang="en-US" b="1" dirty="0">
              <a:solidFill>
                <a:srgbClr val="FF33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0" name="Text Box 15"/>
          <p:cNvSpPr txBox="1"/>
          <p:nvPr/>
        </p:nvSpPr>
        <p:spPr>
          <a:xfrm>
            <a:off x="2639695" y="6376035"/>
            <a:ext cx="902970" cy="368300"/>
          </a:xfrm>
          <a:prstGeom prst="rect">
            <a:avLst/>
          </a:prstGeom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赵佑保</a:t>
            </a:r>
            <a:endParaRPr lang="zh-CN" altLang="en-US" b="1" dirty="0">
              <a:solidFill>
                <a:srgbClr val="FF33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27990" y="373698"/>
            <a:ext cx="10972800" cy="1143000"/>
          </a:xfrm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eaLnBrk="1" hangingPunct="1"/>
            <a:r>
              <a:rPr lang="zh-CN" altLang="en-US" sz="3200" smtClean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本节内容框架 </a:t>
            </a:r>
            <a:br>
              <a:rPr lang="zh-CN" altLang="en-US" sz="3200" smtClean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方正大黑体_GBK" panose="02010600010101010101" charset="-122"/>
                <a:cs typeface="方正大黑体_GBK" panose="02010600010101010101" charset="-122"/>
              </a:rPr>
            </a:br>
            <a:r>
              <a:rPr lang="zh-CN" altLang="en-US" sz="3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方正大黑体_GBK" panose="02010600010101010101" charset="-122"/>
                <a:cs typeface="方正大黑体_GBK" panose="02010600010101010101" charset="-122"/>
              </a:rPr>
              <a:t> </a:t>
            </a:r>
            <a:endParaRPr lang="zh-CN" altLang="en-US" sz="320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方正大黑体_GBK" panose="02010600010101010101" charset="-122"/>
              <a:cs typeface="方正大黑体_GBK" panose="02010600010101010101" charset="-122"/>
            </a:endParaRPr>
          </a:p>
        </p:txBody>
      </p:sp>
      <p:sp>
        <p:nvSpPr>
          <p:cNvPr id="2" name="空心弧 1"/>
          <p:cNvSpPr/>
          <p:nvPr>
            <p:custDataLst>
              <p:tags r:id="rId1"/>
            </p:custDataLst>
          </p:nvPr>
        </p:nvSpPr>
        <p:spPr>
          <a:xfrm>
            <a:off x="1156895" y="1535411"/>
            <a:ext cx="1556780" cy="1556780"/>
          </a:xfrm>
          <a:prstGeom prst="blockArc">
            <a:avLst>
              <a:gd name="adj1" fmla="val 16102233"/>
              <a:gd name="adj2" fmla="val 656203"/>
              <a:gd name="adj3" fmla="val 1016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空心弧 2"/>
          <p:cNvSpPr/>
          <p:nvPr>
            <p:custDataLst>
              <p:tags r:id="rId2"/>
            </p:custDataLst>
          </p:nvPr>
        </p:nvSpPr>
        <p:spPr>
          <a:xfrm flipH="1" flipV="1">
            <a:off x="2539186" y="1781900"/>
            <a:ext cx="1556780" cy="1556780"/>
          </a:xfrm>
          <a:prstGeom prst="blockArc">
            <a:avLst>
              <a:gd name="adj1" fmla="val 11661999"/>
              <a:gd name="adj2" fmla="val 645517"/>
              <a:gd name="adj3" fmla="val 1015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空心弧 3"/>
          <p:cNvSpPr/>
          <p:nvPr>
            <p:custDataLst>
              <p:tags r:id="rId3"/>
            </p:custDataLst>
          </p:nvPr>
        </p:nvSpPr>
        <p:spPr>
          <a:xfrm rot="2700000">
            <a:off x="3896203" y="2132662"/>
            <a:ext cx="1556780" cy="1556780"/>
          </a:xfrm>
          <a:prstGeom prst="blockArc">
            <a:avLst>
              <a:gd name="adj1" fmla="val 8912435"/>
              <a:gd name="adj2" fmla="val 645517"/>
              <a:gd name="adj3" fmla="val 1015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空心弧 12"/>
          <p:cNvSpPr/>
          <p:nvPr>
            <p:custDataLst>
              <p:tags r:id="rId4"/>
            </p:custDataLst>
          </p:nvPr>
        </p:nvSpPr>
        <p:spPr>
          <a:xfrm rot="3120378" flipV="1">
            <a:off x="4660517" y="3303682"/>
            <a:ext cx="1556780" cy="1556780"/>
          </a:xfrm>
          <a:prstGeom prst="blockArc">
            <a:avLst>
              <a:gd name="adj1" fmla="val 10426104"/>
              <a:gd name="adj2" fmla="val 645517"/>
              <a:gd name="adj3" fmla="val 1015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空心弧 13"/>
          <p:cNvSpPr/>
          <p:nvPr>
            <p:custDataLst>
              <p:tags r:id="rId5"/>
            </p:custDataLst>
          </p:nvPr>
        </p:nvSpPr>
        <p:spPr>
          <a:xfrm rot="3023909" flipH="1">
            <a:off x="5698221" y="4243485"/>
            <a:ext cx="1556780" cy="1556780"/>
          </a:xfrm>
          <a:prstGeom prst="blockArc">
            <a:avLst>
              <a:gd name="adj1" fmla="val 13833344"/>
              <a:gd name="adj2" fmla="val 569579"/>
              <a:gd name="adj3" fmla="val 10136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椭圆 14"/>
          <p:cNvSpPr/>
          <p:nvPr>
            <p:custDataLst>
              <p:tags r:id="rId6"/>
            </p:custDataLst>
          </p:nvPr>
        </p:nvSpPr>
        <p:spPr>
          <a:xfrm>
            <a:off x="2846538" y="2047406"/>
            <a:ext cx="942076" cy="94207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椭圆 15"/>
          <p:cNvSpPr/>
          <p:nvPr>
            <p:custDataLst>
              <p:tags r:id="rId7"/>
            </p:custDataLst>
          </p:nvPr>
        </p:nvSpPr>
        <p:spPr>
          <a:xfrm>
            <a:off x="4203432" y="2436547"/>
            <a:ext cx="949009" cy="94900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椭圆 16"/>
          <p:cNvSpPr/>
          <p:nvPr>
            <p:custDataLst>
              <p:tags r:id="rId8"/>
            </p:custDataLst>
          </p:nvPr>
        </p:nvSpPr>
        <p:spPr>
          <a:xfrm>
            <a:off x="4964402" y="3611711"/>
            <a:ext cx="949009" cy="94900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10"/>
          <p:cNvSpPr>
            <a:spLocks noEditPoints="1"/>
          </p:cNvSpPr>
          <p:nvPr>
            <p:custDataLst>
              <p:tags r:id="rId9"/>
            </p:custDataLst>
          </p:nvPr>
        </p:nvSpPr>
        <p:spPr bwMode="auto">
          <a:xfrm>
            <a:off x="5100769" y="3831717"/>
            <a:ext cx="676275" cy="508996"/>
          </a:xfrm>
          <a:custGeom>
            <a:avLst/>
            <a:gdLst>
              <a:gd name="T0" fmla="*/ 222 w 434"/>
              <a:gd name="T1" fmla="*/ 75 h 328"/>
              <a:gd name="T2" fmla="*/ 251 w 434"/>
              <a:gd name="T3" fmla="*/ 10 h 328"/>
              <a:gd name="T4" fmla="*/ 198 w 434"/>
              <a:gd name="T5" fmla="*/ 21 h 328"/>
              <a:gd name="T6" fmla="*/ 147 w 434"/>
              <a:gd name="T7" fmla="*/ 13 h 328"/>
              <a:gd name="T8" fmla="*/ 179 w 434"/>
              <a:gd name="T9" fmla="*/ 76 h 328"/>
              <a:gd name="T10" fmla="*/ 182 w 434"/>
              <a:gd name="T11" fmla="*/ 309 h 328"/>
              <a:gd name="T12" fmla="*/ 222 w 434"/>
              <a:gd name="T13" fmla="*/ 75 h 328"/>
              <a:gd name="T14" fmla="*/ 243 w 434"/>
              <a:gd name="T15" fmla="*/ 219 h 328"/>
              <a:gd name="T16" fmla="*/ 233 w 434"/>
              <a:gd name="T17" fmla="*/ 237 h 328"/>
              <a:gd name="T18" fmla="*/ 212 w 434"/>
              <a:gd name="T19" fmla="*/ 245 h 328"/>
              <a:gd name="T20" fmla="*/ 212 w 434"/>
              <a:gd name="T21" fmla="*/ 252 h 328"/>
              <a:gd name="T22" fmla="*/ 210 w 434"/>
              <a:gd name="T23" fmla="*/ 258 h 328"/>
              <a:gd name="T24" fmla="*/ 202 w 434"/>
              <a:gd name="T25" fmla="*/ 259 h 328"/>
              <a:gd name="T26" fmla="*/ 197 w 434"/>
              <a:gd name="T27" fmla="*/ 252 h 328"/>
              <a:gd name="T28" fmla="*/ 197 w 434"/>
              <a:gd name="T29" fmla="*/ 244 h 328"/>
              <a:gd name="T30" fmla="*/ 194 w 434"/>
              <a:gd name="T31" fmla="*/ 243 h 328"/>
              <a:gd name="T32" fmla="*/ 176 w 434"/>
              <a:gd name="T33" fmla="*/ 232 h 328"/>
              <a:gd name="T34" fmla="*/ 170 w 434"/>
              <a:gd name="T35" fmla="*/ 223 h 328"/>
              <a:gd name="T36" fmla="*/ 169 w 434"/>
              <a:gd name="T37" fmla="*/ 220 h 328"/>
              <a:gd name="T38" fmla="*/ 168 w 434"/>
              <a:gd name="T39" fmla="*/ 217 h 328"/>
              <a:gd name="T40" fmla="*/ 169 w 434"/>
              <a:gd name="T41" fmla="*/ 213 h 328"/>
              <a:gd name="T42" fmla="*/ 176 w 434"/>
              <a:gd name="T43" fmla="*/ 209 h 328"/>
              <a:gd name="T44" fmla="*/ 183 w 434"/>
              <a:gd name="T45" fmla="*/ 214 h 328"/>
              <a:gd name="T46" fmla="*/ 184 w 434"/>
              <a:gd name="T47" fmla="*/ 217 h 328"/>
              <a:gd name="T48" fmla="*/ 185 w 434"/>
              <a:gd name="T49" fmla="*/ 219 h 328"/>
              <a:gd name="T50" fmla="*/ 188 w 434"/>
              <a:gd name="T51" fmla="*/ 223 h 328"/>
              <a:gd name="T52" fmla="*/ 197 w 434"/>
              <a:gd name="T53" fmla="*/ 229 h 328"/>
              <a:gd name="T54" fmla="*/ 197 w 434"/>
              <a:gd name="T55" fmla="*/ 199 h 328"/>
              <a:gd name="T56" fmla="*/ 178 w 434"/>
              <a:gd name="T57" fmla="*/ 191 h 328"/>
              <a:gd name="T58" fmla="*/ 171 w 434"/>
              <a:gd name="T59" fmla="*/ 183 h 328"/>
              <a:gd name="T60" fmla="*/ 169 w 434"/>
              <a:gd name="T61" fmla="*/ 172 h 328"/>
              <a:gd name="T62" fmla="*/ 171 w 434"/>
              <a:gd name="T63" fmla="*/ 162 h 328"/>
              <a:gd name="T64" fmla="*/ 177 w 434"/>
              <a:gd name="T65" fmla="*/ 153 h 328"/>
              <a:gd name="T66" fmla="*/ 197 w 434"/>
              <a:gd name="T67" fmla="*/ 144 h 328"/>
              <a:gd name="T68" fmla="*/ 197 w 434"/>
              <a:gd name="T69" fmla="*/ 144 h 328"/>
              <a:gd name="T70" fmla="*/ 197 w 434"/>
              <a:gd name="T71" fmla="*/ 136 h 328"/>
              <a:gd name="T72" fmla="*/ 200 w 434"/>
              <a:gd name="T73" fmla="*/ 131 h 328"/>
              <a:gd name="T74" fmla="*/ 208 w 434"/>
              <a:gd name="T75" fmla="*/ 129 h 328"/>
              <a:gd name="T76" fmla="*/ 212 w 434"/>
              <a:gd name="T77" fmla="*/ 136 h 328"/>
              <a:gd name="T78" fmla="*/ 212 w 434"/>
              <a:gd name="T79" fmla="*/ 144 h 328"/>
              <a:gd name="T80" fmla="*/ 212 w 434"/>
              <a:gd name="T81" fmla="*/ 144 h 328"/>
              <a:gd name="T82" fmla="*/ 215 w 434"/>
              <a:gd name="T83" fmla="*/ 145 h 328"/>
              <a:gd name="T84" fmla="*/ 235 w 434"/>
              <a:gd name="T85" fmla="*/ 154 h 328"/>
              <a:gd name="T86" fmla="*/ 240 w 434"/>
              <a:gd name="T87" fmla="*/ 163 h 328"/>
              <a:gd name="T88" fmla="*/ 242 w 434"/>
              <a:gd name="T89" fmla="*/ 165 h 328"/>
              <a:gd name="T90" fmla="*/ 242 w 434"/>
              <a:gd name="T91" fmla="*/ 168 h 328"/>
              <a:gd name="T92" fmla="*/ 242 w 434"/>
              <a:gd name="T93" fmla="*/ 172 h 328"/>
              <a:gd name="T94" fmla="*/ 235 w 434"/>
              <a:gd name="T95" fmla="*/ 177 h 328"/>
              <a:gd name="T96" fmla="*/ 228 w 434"/>
              <a:gd name="T97" fmla="*/ 172 h 328"/>
              <a:gd name="T98" fmla="*/ 227 w 434"/>
              <a:gd name="T99" fmla="*/ 169 h 328"/>
              <a:gd name="T100" fmla="*/ 226 w 434"/>
              <a:gd name="T101" fmla="*/ 167 h 328"/>
              <a:gd name="T102" fmla="*/ 222 w 434"/>
              <a:gd name="T103" fmla="*/ 163 h 328"/>
              <a:gd name="T104" fmla="*/ 212 w 434"/>
              <a:gd name="T105" fmla="*/ 159 h 328"/>
              <a:gd name="T106" fmla="*/ 212 w 434"/>
              <a:gd name="T107" fmla="*/ 187 h 328"/>
              <a:gd name="T108" fmla="*/ 225 w 434"/>
              <a:gd name="T109" fmla="*/ 191 h 328"/>
              <a:gd name="T110" fmla="*/ 240 w 434"/>
              <a:gd name="T111" fmla="*/ 203 h 328"/>
              <a:gd name="T112" fmla="*/ 240 w 434"/>
              <a:gd name="T113" fmla="*/ 203 h 328"/>
              <a:gd name="T114" fmla="*/ 240 w 434"/>
              <a:gd name="T115" fmla="*/ 203 h 328"/>
              <a:gd name="T116" fmla="*/ 243 w 434"/>
              <a:gd name="T117" fmla="*/ 219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34" h="328">
                <a:moveTo>
                  <a:pt x="222" y="75"/>
                </a:moveTo>
                <a:cubicBezTo>
                  <a:pt x="245" y="55"/>
                  <a:pt x="260" y="12"/>
                  <a:pt x="251" y="10"/>
                </a:cubicBezTo>
                <a:cubicBezTo>
                  <a:pt x="238" y="8"/>
                  <a:pt x="211" y="19"/>
                  <a:pt x="198" y="21"/>
                </a:cubicBezTo>
                <a:cubicBezTo>
                  <a:pt x="179" y="23"/>
                  <a:pt x="159" y="0"/>
                  <a:pt x="147" y="13"/>
                </a:cubicBezTo>
                <a:cubicBezTo>
                  <a:pt x="138" y="23"/>
                  <a:pt x="154" y="60"/>
                  <a:pt x="179" y="76"/>
                </a:cubicBezTo>
                <a:cubicBezTo>
                  <a:pt x="105" y="113"/>
                  <a:pt x="0" y="296"/>
                  <a:pt x="182" y="309"/>
                </a:cubicBezTo>
                <a:cubicBezTo>
                  <a:pt x="434" y="328"/>
                  <a:pt x="308" y="110"/>
                  <a:pt x="222" y="75"/>
                </a:cubicBezTo>
                <a:close/>
                <a:moveTo>
                  <a:pt x="243" y="219"/>
                </a:moveTo>
                <a:cubicBezTo>
                  <a:pt x="243" y="226"/>
                  <a:pt x="239" y="233"/>
                  <a:pt x="233" y="237"/>
                </a:cubicBezTo>
                <a:cubicBezTo>
                  <a:pt x="227" y="242"/>
                  <a:pt x="220" y="244"/>
                  <a:pt x="212" y="245"/>
                </a:cubicBezTo>
                <a:cubicBezTo>
                  <a:pt x="212" y="252"/>
                  <a:pt x="212" y="252"/>
                  <a:pt x="212" y="252"/>
                </a:cubicBezTo>
                <a:cubicBezTo>
                  <a:pt x="212" y="255"/>
                  <a:pt x="211" y="257"/>
                  <a:pt x="210" y="258"/>
                </a:cubicBezTo>
                <a:cubicBezTo>
                  <a:pt x="208" y="260"/>
                  <a:pt x="204" y="260"/>
                  <a:pt x="202" y="259"/>
                </a:cubicBezTo>
                <a:cubicBezTo>
                  <a:pt x="199" y="258"/>
                  <a:pt x="197" y="255"/>
                  <a:pt x="197" y="252"/>
                </a:cubicBezTo>
                <a:cubicBezTo>
                  <a:pt x="197" y="244"/>
                  <a:pt x="197" y="244"/>
                  <a:pt x="197" y="244"/>
                </a:cubicBezTo>
                <a:cubicBezTo>
                  <a:pt x="196" y="244"/>
                  <a:pt x="195" y="243"/>
                  <a:pt x="194" y="243"/>
                </a:cubicBezTo>
                <a:cubicBezTo>
                  <a:pt x="187" y="241"/>
                  <a:pt x="180" y="237"/>
                  <a:pt x="176" y="232"/>
                </a:cubicBezTo>
                <a:cubicBezTo>
                  <a:pt x="173" y="229"/>
                  <a:pt x="171" y="226"/>
                  <a:pt x="170" y="223"/>
                </a:cubicBezTo>
                <a:cubicBezTo>
                  <a:pt x="170" y="222"/>
                  <a:pt x="169" y="221"/>
                  <a:pt x="169" y="220"/>
                </a:cubicBezTo>
                <a:cubicBezTo>
                  <a:pt x="169" y="219"/>
                  <a:pt x="169" y="218"/>
                  <a:pt x="168" y="217"/>
                </a:cubicBezTo>
                <a:cubicBezTo>
                  <a:pt x="168" y="216"/>
                  <a:pt x="169" y="214"/>
                  <a:pt x="169" y="213"/>
                </a:cubicBezTo>
                <a:cubicBezTo>
                  <a:pt x="171" y="211"/>
                  <a:pt x="174" y="209"/>
                  <a:pt x="176" y="209"/>
                </a:cubicBezTo>
                <a:cubicBezTo>
                  <a:pt x="179" y="210"/>
                  <a:pt x="182" y="212"/>
                  <a:pt x="183" y="214"/>
                </a:cubicBezTo>
                <a:cubicBezTo>
                  <a:pt x="183" y="215"/>
                  <a:pt x="183" y="216"/>
                  <a:pt x="184" y="217"/>
                </a:cubicBezTo>
                <a:cubicBezTo>
                  <a:pt x="184" y="218"/>
                  <a:pt x="184" y="219"/>
                  <a:pt x="185" y="219"/>
                </a:cubicBezTo>
                <a:cubicBezTo>
                  <a:pt x="186" y="221"/>
                  <a:pt x="187" y="222"/>
                  <a:pt x="188" y="223"/>
                </a:cubicBezTo>
                <a:cubicBezTo>
                  <a:pt x="191" y="226"/>
                  <a:pt x="194" y="228"/>
                  <a:pt x="197" y="229"/>
                </a:cubicBezTo>
                <a:cubicBezTo>
                  <a:pt x="197" y="199"/>
                  <a:pt x="197" y="199"/>
                  <a:pt x="197" y="199"/>
                </a:cubicBezTo>
                <a:cubicBezTo>
                  <a:pt x="191" y="198"/>
                  <a:pt x="184" y="195"/>
                  <a:pt x="178" y="191"/>
                </a:cubicBezTo>
                <a:cubicBezTo>
                  <a:pt x="175" y="189"/>
                  <a:pt x="173" y="186"/>
                  <a:pt x="171" y="183"/>
                </a:cubicBezTo>
                <a:cubicBezTo>
                  <a:pt x="170" y="180"/>
                  <a:pt x="169" y="176"/>
                  <a:pt x="169" y="172"/>
                </a:cubicBezTo>
                <a:cubicBezTo>
                  <a:pt x="169" y="169"/>
                  <a:pt x="170" y="165"/>
                  <a:pt x="171" y="162"/>
                </a:cubicBezTo>
                <a:cubicBezTo>
                  <a:pt x="173" y="158"/>
                  <a:pt x="175" y="156"/>
                  <a:pt x="177" y="153"/>
                </a:cubicBezTo>
                <a:cubicBezTo>
                  <a:pt x="183" y="148"/>
                  <a:pt x="190" y="145"/>
                  <a:pt x="197" y="144"/>
                </a:cubicBezTo>
                <a:cubicBezTo>
                  <a:pt x="197" y="144"/>
                  <a:pt x="197" y="144"/>
                  <a:pt x="197" y="144"/>
                </a:cubicBezTo>
                <a:cubicBezTo>
                  <a:pt x="197" y="136"/>
                  <a:pt x="197" y="136"/>
                  <a:pt x="197" y="136"/>
                </a:cubicBezTo>
                <a:cubicBezTo>
                  <a:pt x="197" y="134"/>
                  <a:pt x="198" y="132"/>
                  <a:pt x="200" y="131"/>
                </a:cubicBezTo>
                <a:cubicBezTo>
                  <a:pt x="202" y="129"/>
                  <a:pt x="205" y="128"/>
                  <a:pt x="208" y="129"/>
                </a:cubicBezTo>
                <a:cubicBezTo>
                  <a:pt x="211" y="131"/>
                  <a:pt x="212" y="133"/>
                  <a:pt x="212" y="136"/>
                </a:cubicBezTo>
                <a:cubicBezTo>
                  <a:pt x="212" y="144"/>
                  <a:pt x="212" y="144"/>
                  <a:pt x="212" y="144"/>
                </a:cubicBezTo>
                <a:cubicBezTo>
                  <a:pt x="212" y="144"/>
                  <a:pt x="212" y="144"/>
                  <a:pt x="212" y="144"/>
                </a:cubicBezTo>
                <a:cubicBezTo>
                  <a:pt x="213" y="145"/>
                  <a:pt x="214" y="145"/>
                  <a:pt x="215" y="145"/>
                </a:cubicBezTo>
                <a:cubicBezTo>
                  <a:pt x="222" y="146"/>
                  <a:pt x="229" y="149"/>
                  <a:pt x="235" y="154"/>
                </a:cubicBezTo>
                <a:cubicBezTo>
                  <a:pt x="237" y="157"/>
                  <a:pt x="239" y="160"/>
                  <a:pt x="240" y="163"/>
                </a:cubicBezTo>
                <a:cubicBezTo>
                  <a:pt x="241" y="164"/>
                  <a:pt x="241" y="165"/>
                  <a:pt x="242" y="165"/>
                </a:cubicBezTo>
                <a:cubicBezTo>
                  <a:pt x="242" y="166"/>
                  <a:pt x="242" y="167"/>
                  <a:pt x="242" y="168"/>
                </a:cubicBezTo>
                <a:cubicBezTo>
                  <a:pt x="242" y="170"/>
                  <a:pt x="242" y="171"/>
                  <a:pt x="242" y="172"/>
                </a:cubicBezTo>
                <a:cubicBezTo>
                  <a:pt x="240" y="175"/>
                  <a:pt x="238" y="177"/>
                  <a:pt x="235" y="177"/>
                </a:cubicBezTo>
                <a:cubicBezTo>
                  <a:pt x="232" y="176"/>
                  <a:pt x="229" y="175"/>
                  <a:pt x="228" y="172"/>
                </a:cubicBezTo>
                <a:cubicBezTo>
                  <a:pt x="228" y="171"/>
                  <a:pt x="228" y="170"/>
                  <a:pt x="227" y="169"/>
                </a:cubicBezTo>
                <a:cubicBezTo>
                  <a:pt x="227" y="169"/>
                  <a:pt x="226" y="168"/>
                  <a:pt x="226" y="167"/>
                </a:cubicBezTo>
                <a:cubicBezTo>
                  <a:pt x="225" y="166"/>
                  <a:pt x="224" y="164"/>
                  <a:pt x="222" y="163"/>
                </a:cubicBezTo>
                <a:cubicBezTo>
                  <a:pt x="219" y="161"/>
                  <a:pt x="216" y="160"/>
                  <a:pt x="212" y="159"/>
                </a:cubicBezTo>
                <a:cubicBezTo>
                  <a:pt x="212" y="187"/>
                  <a:pt x="212" y="187"/>
                  <a:pt x="212" y="187"/>
                </a:cubicBezTo>
                <a:cubicBezTo>
                  <a:pt x="217" y="188"/>
                  <a:pt x="221" y="190"/>
                  <a:pt x="225" y="191"/>
                </a:cubicBezTo>
                <a:cubicBezTo>
                  <a:pt x="231" y="194"/>
                  <a:pt x="237" y="197"/>
                  <a:pt x="240" y="203"/>
                </a:cubicBezTo>
                <a:cubicBezTo>
                  <a:pt x="240" y="202"/>
                  <a:pt x="239" y="201"/>
                  <a:pt x="240" y="203"/>
                </a:cubicBezTo>
                <a:cubicBezTo>
                  <a:pt x="241" y="205"/>
                  <a:pt x="241" y="204"/>
                  <a:pt x="240" y="203"/>
                </a:cubicBezTo>
                <a:cubicBezTo>
                  <a:pt x="243" y="208"/>
                  <a:pt x="244" y="214"/>
                  <a:pt x="243" y="2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圆角矩形 35"/>
          <p:cNvSpPr/>
          <p:nvPr>
            <p:custDataLst>
              <p:tags r:id="rId10"/>
            </p:custDataLst>
          </p:nvPr>
        </p:nvSpPr>
        <p:spPr>
          <a:xfrm>
            <a:off x="7162857" y="3307002"/>
            <a:ext cx="609917" cy="609417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6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en-US" altLang="zh-CN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>
            <p:custDataLst>
              <p:tags r:id="rId11"/>
            </p:custDataLst>
          </p:nvPr>
        </p:nvSpPr>
        <p:spPr>
          <a:xfrm>
            <a:off x="7160355" y="2406268"/>
            <a:ext cx="2868463" cy="609417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defPPr>
              <a:defRPr lang="zh-CN"/>
            </a:defPPr>
          </a:lstStyle>
          <a:p>
            <a:pPr marL="0" indent="0" algn="l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800" spc="15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大黑体_GBK" panose="02010600010101010101" charset="-122"/>
                <a:ea typeface="方正大黑体_GBK" panose="02010600010101010101" charset="-122"/>
              </a:rPr>
              <a:t>红字更正法</a:t>
            </a:r>
            <a:endParaRPr lang="zh-CN" altLang="en-US" sz="2800" spc="15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方正大黑体_GBK" panose="02010600010101010101" charset="-122"/>
              <a:ea typeface="方正大黑体_GBK" panose="02010600010101010101" charset="-122"/>
            </a:endParaRPr>
          </a:p>
        </p:txBody>
      </p:sp>
      <p:sp>
        <p:nvSpPr>
          <p:cNvPr id="21" name="圆角矩形 34"/>
          <p:cNvSpPr/>
          <p:nvPr>
            <p:custDataLst>
              <p:tags r:id="rId12"/>
            </p:custDataLst>
          </p:nvPr>
        </p:nvSpPr>
        <p:spPr>
          <a:xfrm>
            <a:off x="6405839" y="2406268"/>
            <a:ext cx="609917" cy="60941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6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en-US" altLang="zh-CN" sz="28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>
            <p:custDataLst>
              <p:tags r:id="rId13"/>
            </p:custDataLst>
          </p:nvPr>
        </p:nvSpPr>
        <p:spPr>
          <a:xfrm>
            <a:off x="6547936" y="1505533"/>
            <a:ext cx="2868463" cy="609417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defPPr>
              <a:defRPr lang="zh-CN"/>
            </a:defPPr>
          </a:lstStyle>
          <a:p>
            <a:pPr marL="0" indent="0" algn="l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800" spc="15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大黑体_GBK" panose="02010600010101010101" charset="-122"/>
                <a:ea typeface="方正大黑体_GBK" panose="02010600010101010101" charset="-122"/>
              </a:rPr>
              <a:t>划线更正法</a:t>
            </a:r>
            <a:endParaRPr lang="zh-CN" altLang="en-US" sz="2800" spc="15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方正大黑体_GBK" panose="02010600010101010101" charset="-122"/>
              <a:ea typeface="方正大黑体_GBK" panose="02010600010101010101" charset="-122"/>
            </a:endParaRPr>
          </a:p>
        </p:txBody>
      </p:sp>
      <p:sp>
        <p:nvSpPr>
          <p:cNvPr id="24" name="圆角矩形 30"/>
          <p:cNvSpPr/>
          <p:nvPr>
            <p:custDataLst>
              <p:tags r:id="rId14"/>
            </p:custDataLst>
          </p:nvPr>
        </p:nvSpPr>
        <p:spPr>
          <a:xfrm>
            <a:off x="5793420" y="1505533"/>
            <a:ext cx="609917" cy="609417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6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en-US" altLang="zh-CN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5" name="图形 34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3152463" y="2259517"/>
            <a:ext cx="330226" cy="517854"/>
          </a:xfrm>
          <a:prstGeom prst="rect">
            <a:avLst/>
          </a:prstGeom>
        </p:spPr>
      </p:pic>
      <p:pic>
        <p:nvPicPr>
          <p:cNvPr id="26" name="图形 3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4452782" y="2700907"/>
            <a:ext cx="450308" cy="420288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21"/>
            </p:custDataLst>
          </p:nvPr>
        </p:nvSpPr>
        <p:spPr>
          <a:xfrm>
            <a:off x="7896320" y="3357498"/>
            <a:ext cx="2868463" cy="609417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defPPr>
              <a:defRPr lang="zh-CN"/>
            </a:defPPr>
          </a:lstStyle>
          <a:p>
            <a:pPr marL="0" indent="0" algn="l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800" spc="15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大黑体_GBK" panose="02010600010101010101" charset="-122"/>
                <a:ea typeface="方正大黑体_GBK" panose="02010600010101010101" charset="-122"/>
              </a:rPr>
              <a:t>补充登记法</a:t>
            </a:r>
            <a:endParaRPr lang="zh-CN" altLang="en-US" sz="2800" spc="15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方正大黑体_GBK" panose="02010600010101010101" charset="-122"/>
              <a:ea typeface="方正大黑体_GBK" panose="02010600010101010101" charset="-122"/>
            </a:endParaRPr>
          </a:p>
        </p:txBody>
      </p:sp>
    </p:spTree>
    <p:custDataLst>
      <p:tags r:id="rId22"/>
    </p:custDataLst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3794" name="标题 1"/>
          <p:cNvSpPr>
            <a:spLocks noGrp="1"/>
          </p:cNvSpPr>
          <p:nvPr>
            <p:ph type="title"/>
          </p:nvPr>
        </p:nvSpPr>
        <p:spPr>
          <a:xfrm>
            <a:off x="4289425" y="621030"/>
            <a:ext cx="3592830" cy="601345"/>
          </a:xfrm>
        </p:spPr>
        <p:txBody>
          <a:bodyPr vert="horz" wrap="square" lIns="91440" tIns="45720" rIns="91440" bIns="45720" anchor="b" anchorCtr="0"/>
          <a:p>
            <a:pPr eaLnBrk="1" hangingPunct="1"/>
            <a:r>
              <a:rPr lang="zh-CN" altLang="en-US" kern="1200" dirty="0">
                <a:solidFill>
                  <a:schemeClr val="tx2"/>
                </a:soli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生产成本总分类账</a:t>
            </a:r>
            <a:endParaRPr lang="zh-CN" altLang="en-US" kern="1200" dirty="0">
              <a:solidFill>
                <a:schemeClr val="tx2"/>
              </a:solidFill>
              <a:latin typeface="方正粗黑宋简体" panose="02000000000000000000" charset="-122"/>
              <a:ea typeface="方正大黑体_GBK" panose="02010600010101010101" charset="-122"/>
              <a:cs typeface="+mj-cs"/>
            </a:endParaRPr>
          </a:p>
        </p:txBody>
      </p:sp>
      <p:sp>
        <p:nvSpPr>
          <p:cNvPr id="33795" name="灯片编号占位符 3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custDataLst>
              <p:tags r:id="rId1"/>
            </p:custDataLst>
          </p:nvPr>
        </p:nvGraphicFramePr>
        <p:xfrm>
          <a:off x="1013460" y="1412875"/>
          <a:ext cx="10419080" cy="397954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04190"/>
                <a:gridCol w="548640"/>
                <a:gridCol w="894715"/>
                <a:gridCol w="1267460"/>
                <a:gridCol w="293370"/>
                <a:gridCol w="300990"/>
                <a:gridCol w="257175"/>
                <a:gridCol w="273050"/>
                <a:gridCol w="270510"/>
                <a:gridCol w="252095"/>
                <a:gridCol w="233045"/>
                <a:gridCol w="263525"/>
                <a:gridCol w="284480"/>
                <a:gridCol w="285115"/>
                <a:gridCol w="236855"/>
                <a:gridCol w="239395"/>
                <a:gridCol w="270510"/>
                <a:gridCol w="249555"/>
                <a:gridCol w="290830"/>
                <a:gridCol w="269875"/>
                <a:gridCol w="814070"/>
                <a:gridCol w="267335"/>
                <a:gridCol w="280670"/>
                <a:gridCol w="263525"/>
                <a:gridCol w="253365"/>
                <a:gridCol w="257810"/>
                <a:gridCol w="269875"/>
                <a:gridCol w="273685"/>
                <a:gridCol w="253365"/>
              </a:tblGrid>
              <a:tr h="823093">
                <a:tc gridSpan="2">
                  <a:txBody>
                    <a:bodyPr/>
                    <a:lstStyle/>
                    <a:p>
                      <a:r>
                        <a:rPr lang="en-US" altLang="zh-CN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20*4</a:t>
                      </a:r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年</a:t>
                      </a:r>
                      <a:endParaRPr lang="zh-CN" altLang="en-US" sz="2000" b="1" dirty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凭证号数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摘要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借方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贷方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借或贷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    余额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396304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月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日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1154">
                <a:tc>
                  <a:txBody>
                    <a:bodyPr/>
                    <a:lstStyle/>
                    <a:p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10</a:t>
                      </a:r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7</a:t>
                      </a:r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略</a:t>
                      </a:r>
                      <a:endParaRPr lang="zh-CN" sz="2000" b="1" i="0" dirty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支付水电费</a:t>
                      </a:r>
                      <a:endParaRPr lang="zh-CN" altLang="en-US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4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i="1" dirty="0">
                          <a:latin typeface="黑体" panose="02010609060101010101" charset="-122"/>
                          <a:ea typeface="方正大黑体_GBK" panose="02010600010101010101" charset="-122"/>
                        </a:rPr>
                        <a:t>借</a:t>
                      </a:r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4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437"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437"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437"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Group 425"/>
          <p:cNvGraphicFramePr>
            <a:graphicFrameLocks noGrp="1"/>
          </p:cNvGraphicFramePr>
          <p:nvPr/>
        </p:nvGraphicFramePr>
        <p:xfrm>
          <a:off x="8399463" y="636588"/>
          <a:ext cx="2089150" cy="487680"/>
        </p:xfrm>
        <a:graphic>
          <a:graphicData uri="http://schemas.openxmlformats.org/drawingml/2006/table">
            <a:tbl>
              <a:tblPr/>
              <a:tblGrid>
                <a:gridCol w="1012825"/>
                <a:gridCol w="1076325"/>
              </a:tblGrid>
              <a:tr h="243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总 页 码</a:t>
                      </a:r>
                      <a:endParaRPr kumimoji="0" lang="zh-CN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本户页次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圆角矩形标注 2"/>
          <p:cNvSpPr/>
          <p:nvPr/>
        </p:nvSpPr>
        <p:spPr>
          <a:xfrm>
            <a:off x="5520055" y="3717290"/>
            <a:ext cx="2170430" cy="843280"/>
          </a:xfrm>
          <a:prstGeom prst="wedgeRoundRectCallout">
            <a:avLst>
              <a:gd name="adj1" fmla="val -31662"/>
              <a:gd name="adj2" fmla="val -99553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zh-CN" altLang="en-US" b="1"/>
              <a:t>已经根据错误的记账凭证登记了生产成本总分类账</a:t>
            </a:r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标题 1"/>
          <p:cNvSpPr>
            <a:spLocks noGrp="1"/>
          </p:cNvSpPr>
          <p:nvPr>
            <p:ph type="title"/>
          </p:nvPr>
        </p:nvSpPr>
        <p:spPr>
          <a:xfrm>
            <a:off x="4289425" y="621030"/>
            <a:ext cx="3592830" cy="601345"/>
          </a:xfrm>
        </p:spPr>
        <p:txBody>
          <a:bodyPr vert="horz" wrap="square" lIns="91440" tIns="45720" rIns="91440" bIns="45720" anchor="b" anchorCtr="0"/>
          <a:p>
            <a:pPr eaLnBrk="1" hangingPunct="1"/>
            <a:r>
              <a:rPr lang="zh-CN" altLang="en-US" kern="1200" dirty="0">
                <a:solidFill>
                  <a:schemeClr val="tx2"/>
                </a:soli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管理费用总分类账</a:t>
            </a:r>
            <a:endParaRPr lang="zh-CN" altLang="en-US" kern="1200" dirty="0">
              <a:solidFill>
                <a:schemeClr val="tx2"/>
              </a:solidFill>
              <a:latin typeface="方正粗黑宋简体" panose="02000000000000000000" charset="-122"/>
              <a:ea typeface="方正大黑体_GBK" panose="02010600010101010101" charset="-122"/>
              <a:cs typeface="+mj-cs"/>
            </a:endParaRPr>
          </a:p>
        </p:txBody>
      </p:sp>
      <p:sp>
        <p:nvSpPr>
          <p:cNvPr id="33795" name="灯片编号占位符 3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custDataLst>
              <p:tags r:id="rId1"/>
            </p:custDataLst>
          </p:nvPr>
        </p:nvGraphicFramePr>
        <p:xfrm>
          <a:off x="1013460" y="1412875"/>
          <a:ext cx="10419080" cy="397986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04190"/>
                <a:gridCol w="548640"/>
                <a:gridCol w="894715"/>
                <a:gridCol w="1267460"/>
                <a:gridCol w="293370"/>
                <a:gridCol w="300990"/>
                <a:gridCol w="257175"/>
                <a:gridCol w="273050"/>
                <a:gridCol w="270510"/>
                <a:gridCol w="252095"/>
                <a:gridCol w="233045"/>
                <a:gridCol w="263525"/>
                <a:gridCol w="284480"/>
                <a:gridCol w="285115"/>
                <a:gridCol w="236855"/>
                <a:gridCol w="239395"/>
                <a:gridCol w="270510"/>
                <a:gridCol w="249555"/>
                <a:gridCol w="290830"/>
                <a:gridCol w="269875"/>
                <a:gridCol w="814070"/>
                <a:gridCol w="267335"/>
                <a:gridCol w="280670"/>
                <a:gridCol w="263525"/>
                <a:gridCol w="253365"/>
                <a:gridCol w="257810"/>
                <a:gridCol w="269875"/>
                <a:gridCol w="273685"/>
                <a:gridCol w="253365"/>
              </a:tblGrid>
              <a:tr h="823093">
                <a:tc gridSpan="2">
                  <a:txBody>
                    <a:bodyPr/>
                    <a:lstStyle/>
                    <a:p>
                      <a:r>
                        <a:rPr lang="en-US" altLang="zh-CN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20*4</a:t>
                      </a:r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年</a:t>
                      </a:r>
                      <a:endParaRPr lang="zh-CN" altLang="en-US" sz="2000" b="1" dirty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凭证号数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摘要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借方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贷方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借或贷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    余额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396304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月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日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1154">
                <a:tc>
                  <a:txBody>
                    <a:bodyPr/>
                    <a:lstStyle/>
                    <a:p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10</a:t>
                      </a:r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7</a:t>
                      </a:r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略</a:t>
                      </a:r>
                      <a:endParaRPr lang="zh-CN" sz="2000" b="1" i="0" dirty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支付水电费</a:t>
                      </a:r>
                      <a:endParaRPr lang="zh-CN" altLang="en-US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8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i="1" dirty="0">
                          <a:latin typeface="黑体" panose="02010609060101010101" charset="-122"/>
                          <a:ea typeface="方正大黑体_GBK" panose="02010600010101010101" charset="-122"/>
                        </a:rPr>
                        <a:t>借</a:t>
                      </a:r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8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437"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437"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437"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Group 425"/>
          <p:cNvGraphicFramePr>
            <a:graphicFrameLocks noGrp="1"/>
          </p:cNvGraphicFramePr>
          <p:nvPr/>
        </p:nvGraphicFramePr>
        <p:xfrm>
          <a:off x="8399463" y="636588"/>
          <a:ext cx="2089150" cy="487680"/>
        </p:xfrm>
        <a:graphic>
          <a:graphicData uri="http://schemas.openxmlformats.org/drawingml/2006/table">
            <a:tbl>
              <a:tblPr/>
              <a:tblGrid>
                <a:gridCol w="1012825"/>
                <a:gridCol w="1076325"/>
              </a:tblGrid>
              <a:tr h="243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总 页 码</a:t>
                      </a:r>
                      <a:endParaRPr kumimoji="0" lang="zh-CN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本户页次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圆角矩形标注 2"/>
          <p:cNvSpPr/>
          <p:nvPr/>
        </p:nvSpPr>
        <p:spPr>
          <a:xfrm>
            <a:off x="5520055" y="3717290"/>
            <a:ext cx="2170430" cy="843280"/>
          </a:xfrm>
          <a:prstGeom prst="wedgeRoundRectCallout">
            <a:avLst>
              <a:gd name="adj1" fmla="val -31662"/>
              <a:gd name="adj2" fmla="val -99553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zh-CN" altLang="en-US" b="1"/>
              <a:t>已经根据错误的记账凭证登记了管理费用总分类账</a:t>
            </a:r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6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5263" y="1538288"/>
            <a:ext cx="9144000" cy="5246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1794" name="AutoShape 2"/>
          <p:cNvSpPr>
            <a:spLocks noChangeArrowheads="1"/>
          </p:cNvSpPr>
          <p:nvPr/>
        </p:nvSpPr>
        <p:spPr bwMode="auto">
          <a:xfrm>
            <a:off x="403860" y="228600"/>
            <a:ext cx="11511915" cy="1256030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noFill/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1795" name="Rectangle 3"/>
          <p:cNvSpPr>
            <a:spLocks noGrp="1" noChangeArrowheads="1"/>
          </p:cNvSpPr>
          <p:nvPr>
            <p:ph type="title"/>
          </p:nvPr>
        </p:nvSpPr>
        <p:spPr>
          <a:xfrm>
            <a:off x="403860" y="116840"/>
            <a:ext cx="11386185" cy="809625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  </a:t>
            </a:r>
            <a:r>
              <a:rPr kumimoji="0" lang="zh-CN" altLang="en-US" sz="3555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第一步：用红字填制一份与原来科目、借贷方向和金额相同的记账凭证，据以登记账簿，冲销原有错误的账簿记录。</a:t>
            </a:r>
            <a:br>
              <a:rPr kumimoji="0" lang="zh-CN" altLang="en-US" sz="3555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</a:br>
            <a:endParaRPr kumimoji="0" lang="zh-CN" altLang="en-US" sz="3555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j-cs"/>
            </a:endParaRPr>
          </a:p>
        </p:txBody>
      </p:sp>
      <p:sp>
        <p:nvSpPr>
          <p:cNvPr id="31749" name="灯片编号占位符 5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sp>
        <p:nvSpPr>
          <p:cNvPr id="31750" name="Text Box 6"/>
          <p:cNvSpPr txBox="1"/>
          <p:nvPr/>
        </p:nvSpPr>
        <p:spPr>
          <a:xfrm>
            <a:off x="7968615" y="2493010"/>
            <a:ext cx="170116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银付     </a:t>
            </a:r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2</a:t>
            </a:r>
            <a:endParaRPr lang="en-US" altLang="zh-CN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1751" name="Text Box 7"/>
          <p:cNvSpPr txBox="1"/>
          <p:nvPr/>
        </p:nvSpPr>
        <p:spPr>
          <a:xfrm>
            <a:off x="2066925" y="3873500"/>
            <a:ext cx="22161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注销</a:t>
            </a:r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10</a:t>
            </a: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月</a:t>
            </a:r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7</a:t>
            </a: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日银付字</a:t>
            </a:r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1</a:t>
            </a: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号凭证</a:t>
            </a:r>
            <a:endParaRPr lang="zh-CN" altLang="en-US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1752" name="Text Box 8"/>
          <p:cNvSpPr txBox="1"/>
          <p:nvPr/>
        </p:nvSpPr>
        <p:spPr>
          <a:xfrm>
            <a:off x="2817813" y="2462213"/>
            <a:ext cx="1465262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银行存款</a:t>
            </a:r>
            <a:endParaRPr lang="zh-CN" altLang="en-US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1753" name="Text Box 9"/>
          <p:cNvSpPr txBox="1"/>
          <p:nvPr/>
        </p:nvSpPr>
        <p:spPr>
          <a:xfrm>
            <a:off x="4654868" y="4182745"/>
            <a:ext cx="138112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管理费用</a:t>
            </a:r>
            <a:endParaRPr lang="zh-CN" altLang="en-US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1754" name="Line 12"/>
          <p:cNvSpPr/>
          <p:nvPr/>
        </p:nvSpPr>
        <p:spPr>
          <a:xfrm flipV="1">
            <a:off x="7896225" y="4544695"/>
            <a:ext cx="2323465" cy="972185"/>
          </a:xfrm>
          <a:prstGeom prst="line">
            <a:avLst/>
          </a:prstGeom>
          <a:ln w="349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755" name="Rectangle 13"/>
          <p:cNvSpPr/>
          <p:nvPr/>
        </p:nvSpPr>
        <p:spPr>
          <a:xfrm>
            <a:off x="8610600" y="5752148"/>
            <a:ext cx="187166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None/>
            </a:pPr>
            <a:r>
              <a:rPr lang="en-US" altLang="zh-CN" b="1" i="1" dirty="0">
                <a:solidFill>
                  <a:srgbClr val="FF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¥1 2 0 0 0 0</a:t>
            </a:r>
            <a:endParaRPr lang="en-US" altLang="zh-CN" b="1" i="1" dirty="0">
              <a:solidFill>
                <a:srgbClr val="FF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1756" name="Text Box 15"/>
          <p:cNvSpPr txBox="1"/>
          <p:nvPr/>
        </p:nvSpPr>
        <p:spPr>
          <a:xfrm>
            <a:off x="8472170" y="6376035"/>
            <a:ext cx="948055" cy="368300"/>
          </a:xfrm>
          <a:prstGeom prst="rect">
            <a:avLst/>
          </a:prstGeom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李梅雪</a:t>
            </a:r>
            <a:endParaRPr lang="zh-CN" altLang="en-US" b="1" dirty="0">
              <a:solidFill>
                <a:srgbClr val="FF33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1757" name="Text Box 16"/>
          <p:cNvSpPr txBox="1"/>
          <p:nvPr/>
        </p:nvSpPr>
        <p:spPr>
          <a:xfrm>
            <a:off x="10306050" y="4770438"/>
            <a:ext cx="2508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2</a:t>
            </a:r>
            <a:endParaRPr lang="en-US" altLang="zh-CN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1758" name="Rectangle 17"/>
          <p:cNvSpPr/>
          <p:nvPr/>
        </p:nvSpPr>
        <p:spPr>
          <a:xfrm>
            <a:off x="8685213" y="3885248"/>
            <a:ext cx="187166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b="1" i="1" dirty="0">
                <a:solidFill>
                  <a:srgbClr val="FF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      4 0 0 0 0</a:t>
            </a:r>
            <a:endParaRPr lang="en-US" altLang="zh-CN" b="1" i="1" dirty="0">
              <a:solidFill>
                <a:srgbClr val="FF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1759" name="Text Box 18"/>
          <p:cNvSpPr txBox="1"/>
          <p:nvPr/>
        </p:nvSpPr>
        <p:spPr>
          <a:xfrm>
            <a:off x="4560888" y="2492693"/>
            <a:ext cx="307022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20*4        10           31</a:t>
            </a:r>
            <a:endParaRPr lang="en-US" altLang="zh-CN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5" name="Text Box 9"/>
          <p:cNvSpPr txBox="1"/>
          <p:nvPr/>
        </p:nvSpPr>
        <p:spPr>
          <a:xfrm>
            <a:off x="4654868" y="3873500"/>
            <a:ext cx="138112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生产成本</a:t>
            </a:r>
            <a:endParaRPr lang="zh-CN" altLang="en-US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6" name="Rectangle 17"/>
          <p:cNvSpPr/>
          <p:nvPr/>
        </p:nvSpPr>
        <p:spPr>
          <a:xfrm>
            <a:off x="8688388" y="4271963"/>
            <a:ext cx="187166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b="1" i="1" dirty="0">
                <a:solidFill>
                  <a:srgbClr val="FF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      8 0 0 0 0</a:t>
            </a:r>
            <a:endParaRPr lang="en-US" altLang="zh-CN" b="1" i="1" dirty="0">
              <a:solidFill>
                <a:srgbClr val="FF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" name="Text Box 15"/>
          <p:cNvSpPr txBox="1"/>
          <p:nvPr/>
        </p:nvSpPr>
        <p:spPr>
          <a:xfrm>
            <a:off x="6383655" y="6381115"/>
            <a:ext cx="948055" cy="368300"/>
          </a:xfrm>
          <a:prstGeom prst="rect">
            <a:avLst/>
          </a:prstGeom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周淑娟</a:t>
            </a:r>
            <a:endParaRPr lang="zh-CN" altLang="en-US" b="1" dirty="0">
              <a:solidFill>
                <a:srgbClr val="FF33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8" name="Text Box 15"/>
          <p:cNvSpPr txBox="1"/>
          <p:nvPr/>
        </p:nvSpPr>
        <p:spPr>
          <a:xfrm>
            <a:off x="4943475" y="6381115"/>
            <a:ext cx="913130" cy="368300"/>
          </a:xfrm>
          <a:prstGeom prst="rect">
            <a:avLst/>
          </a:prstGeom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钱玉玲</a:t>
            </a:r>
            <a:endParaRPr lang="zh-CN" altLang="en-US" b="1" dirty="0">
              <a:solidFill>
                <a:srgbClr val="FF33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9" name="Text Box 15"/>
          <p:cNvSpPr txBox="1"/>
          <p:nvPr/>
        </p:nvSpPr>
        <p:spPr>
          <a:xfrm>
            <a:off x="3876040" y="6376035"/>
            <a:ext cx="902970" cy="368300"/>
          </a:xfrm>
          <a:prstGeom prst="rect">
            <a:avLst/>
          </a:prstGeom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孙龙琴</a:t>
            </a:r>
            <a:endParaRPr lang="zh-CN" altLang="en-US" b="1" dirty="0">
              <a:solidFill>
                <a:srgbClr val="FF33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0" name="Text Box 15"/>
          <p:cNvSpPr txBox="1"/>
          <p:nvPr/>
        </p:nvSpPr>
        <p:spPr>
          <a:xfrm>
            <a:off x="2639695" y="6376035"/>
            <a:ext cx="902970" cy="368300"/>
          </a:xfrm>
          <a:prstGeom prst="rect">
            <a:avLst/>
          </a:prstGeom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赵佑保</a:t>
            </a:r>
            <a:endParaRPr lang="zh-CN" altLang="en-US" b="1" dirty="0">
              <a:solidFill>
                <a:srgbClr val="FF33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10219690" y="2420620"/>
            <a:ext cx="1402080" cy="553085"/>
          </a:xfrm>
          <a:prstGeom prst="wedgeRoundRectCallout">
            <a:avLst>
              <a:gd name="adj1" fmla="val -45063"/>
              <a:gd name="adj2" fmla="val 207405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zh-CN" altLang="en-US" b="1"/>
              <a:t>金额红字</a:t>
            </a:r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标题 1"/>
          <p:cNvSpPr>
            <a:spLocks noGrp="1"/>
          </p:cNvSpPr>
          <p:nvPr>
            <p:ph type="title"/>
          </p:nvPr>
        </p:nvSpPr>
        <p:spPr>
          <a:xfrm>
            <a:off x="4289425" y="621030"/>
            <a:ext cx="3592830" cy="601345"/>
          </a:xfrm>
        </p:spPr>
        <p:txBody>
          <a:bodyPr vert="horz" wrap="square" lIns="91440" tIns="45720" rIns="91440" bIns="45720" anchor="b" anchorCtr="0"/>
          <a:p>
            <a:pPr eaLnBrk="1" hangingPunct="1"/>
            <a:r>
              <a:rPr lang="zh-CN" altLang="en-US" kern="1200" dirty="0">
                <a:solidFill>
                  <a:schemeClr val="tx2"/>
                </a:soli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生产成本总分类账</a:t>
            </a:r>
            <a:endParaRPr lang="zh-CN" altLang="en-US" kern="1200" dirty="0">
              <a:solidFill>
                <a:schemeClr val="tx2"/>
              </a:solidFill>
              <a:latin typeface="方正粗黑宋简体" panose="02000000000000000000" charset="-122"/>
              <a:ea typeface="方正大黑体_GBK" panose="02010600010101010101" charset="-122"/>
              <a:cs typeface="+mj-cs"/>
            </a:endParaRPr>
          </a:p>
        </p:txBody>
      </p:sp>
      <p:sp>
        <p:nvSpPr>
          <p:cNvPr id="33795" name="灯片编号占位符 3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custDataLst>
              <p:tags r:id="rId1"/>
            </p:custDataLst>
          </p:nvPr>
        </p:nvGraphicFramePr>
        <p:xfrm>
          <a:off x="1013460" y="1412875"/>
          <a:ext cx="10419080" cy="400431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04190"/>
                <a:gridCol w="548640"/>
                <a:gridCol w="781050"/>
                <a:gridCol w="1381125"/>
                <a:gridCol w="293370"/>
                <a:gridCol w="300990"/>
                <a:gridCol w="257175"/>
                <a:gridCol w="273050"/>
                <a:gridCol w="270510"/>
                <a:gridCol w="252095"/>
                <a:gridCol w="233045"/>
                <a:gridCol w="263525"/>
                <a:gridCol w="284480"/>
                <a:gridCol w="285115"/>
                <a:gridCol w="236855"/>
                <a:gridCol w="239395"/>
                <a:gridCol w="270510"/>
                <a:gridCol w="249555"/>
                <a:gridCol w="290830"/>
                <a:gridCol w="269875"/>
                <a:gridCol w="814070"/>
                <a:gridCol w="267335"/>
                <a:gridCol w="280670"/>
                <a:gridCol w="263525"/>
                <a:gridCol w="253365"/>
                <a:gridCol w="257810"/>
                <a:gridCol w="269875"/>
                <a:gridCol w="273685"/>
                <a:gridCol w="253365"/>
              </a:tblGrid>
              <a:tr h="823093">
                <a:tc gridSpan="2">
                  <a:txBody>
                    <a:bodyPr/>
                    <a:lstStyle/>
                    <a:p>
                      <a:r>
                        <a:rPr lang="en-US" altLang="zh-CN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20*4</a:t>
                      </a:r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年</a:t>
                      </a:r>
                      <a:endParaRPr lang="zh-CN" altLang="en-US" sz="2000" b="1" dirty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凭证号数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摘要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借方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贷方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借或贷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    余额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396304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月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日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1154">
                <a:tc>
                  <a:txBody>
                    <a:bodyPr/>
                    <a:lstStyle/>
                    <a:p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10</a:t>
                      </a:r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7</a:t>
                      </a:r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略</a:t>
                      </a:r>
                      <a:endParaRPr lang="zh-CN" sz="2000" b="1" i="0" dirty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支付水电费</a:t>
                      </a:r>
                      <a:endParaRPr lang="zh-CN" altLang="en-US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4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i="1" dirty="0">
                          <a:latin typeface="黑体" panose="02010609060101010101" charset="-122"/>
                          <a:ea typeface="方正大黑体_GBK" panose="02010600010101010101" charset="-122"/>
                        </a:rPr>
                        <a:t>借</a:t>
                      </a:r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4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1200">
                <a:tc>
                  <a:txBody>
                    <a:bodyPr/>
                    <a:lstStyle/>
                    <a:p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10</a:t>
                      </a:r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31</a:t>
                      </a:r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略</a:t>
                      </a:r>
                      <a:endParaRPr lang="zh-CN" sz="2000" b="1" i="0" dirty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注销银付字</a:t>
                      </a:r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</a:t>
                      </a:r>
                      <a:r>
                        <a:rPr lang="zh-CN" altLang="en-US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号凭证</a:t>
                      </a:r>
                      <a:endParaRPr lang="zh-CN" altLang="en-US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solidFill>
                            <a:srgbClr val="FF0000"/>
                          </a:solidFill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4</a:t>
                      </a:r>
                      <a:endParaRPr lang="en-US" altLang="zh-CN" sz="2000" b="1" i="1" dirty="0" smtClean="0">
                        <a:solidFill>
                          <a:srgbClr val="FF0000"/>
                        </a:solidFill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solidFill>
                            <a:srgbClr val="FF0000"/>
                          </a:solidFill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solidFill>
                          <a:srgbClr val="FF0000"/>
                        </a:solidFill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solidFill>
                            <a:srgbClr val="FF0000"/>
                          </a:solidFill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solidFill>
                          <a:srgbClr val="FF0000"/>
                        </a:solidFill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solidFill>
                            <a:srgbClr val="FF0000"/>
                          </a:solidFill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solidFill>
                          <a:srgbClr val="FF0000"/>
                        </a:solidFill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solidFill>
                            <a:srgbClr val="FF0000"/>
                          </a:solidFill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solidFill>
                          <a:srgbClr val="FF0000"/>
                        </a:solidFill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i="1" dirty="0">
                          <a:latin typeface="黑体" panose="02010609060101010101" charset="-122"/>
                          <a:ea typeface="方正大黑体_GBK" panose="02010600010101010101" charset="-122"/>
                        </a:rPr>
                        <a:t>平</a:t>
                      </a:r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4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437"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437"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Group 425"/>
          <p:cNvGraphicFramePr>
            <a:graphicFrameLocks noGrp="1"/>
          </p:cNvGraphicFramePr>
          <p:nvPr/>
        </p:nvGraphicFramePr>
        <p:xfrm>
          <a:off x="8399463" y="636588"/>
          <a:ext cx="2089150" cy="487680"/>
        </p:xfrm>
        <a:graphic>
          <a:graphicData uri="http://schemas.openxmlformats.org/drawingml/2006/table">
            <a:tbl>
              <a:tblPr/>
              <a:tblGrid>
                <a:gridCol w="1012825"/>
                <a:gridCol w="1076325"/>
              </a:tblGrid>
              <a:tr h="243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总 页 码</a:t>
                      </a:r>
                      <a:endParaRPr kumimoji="0" lang="zh-CN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本户页次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圆角矩形标注 2"/>
          <p:cNvSpPr/>
          <p:nvPr/>
        </p:nvSpPr>
        <p:spPr>
          <a:xfrm>
            <a:off x="5231765" y="1125220"/>
            <a:ext cx="2170430" cy="843280"/>
          </a:xfrm>
          <a:prstGeom prst="wedgeRoundRectCallout">
            <a:avLst>
              <a:gd name="adj1" fmla="val -15476"/>
              <a:gd name="adj2" fmla="val 136822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zh-CN" altLang="en-US" b="1"/>
              <a:t>已经根据错误的记账凭证登记了生产成本总分类账</a:t>
            </a:r>
            <a:endParaRPr lang="zh-CN" altLang="en-US" b="1"/>
          </a:p>
        </p:txBody>
      </p:sp>
      <p:sp>
        <p:nvSpPr>
          <p:cNvPr id="5" name="圆角矩形标注 4"/>
          <p:cNvSpPr/>
          <p:nvPr/>
        </p:nvSpPr>
        <p:spPr>
          <a:xfrm>
            <a:off x="9696450" y="4509135"/>
            <a:ext cx="2182495" cy="843280"/>
          </a:xfrm>
          <a:prstGeom prst="wedgeRoundRectCallout">
            <a:avLst>
              <a:gd name="adj1" fmla="val -7841"/>
              <a:gd name="adj2" fmla="val -98117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zh-CN" altLang="en-US" b="1"/>
              <a:t>将原记账错误</a:t>
            </a:r>
            <a:r>
              <a:rPr lang="en-US" altLang="zh-CN" b="1"/>
              <a:t>4</a:t>
            </a:r>
            <a:r>
              <a:rPr lang="en-US" altLang="zh-CN" b="1"/>
              <a:t>00</a:t>
            </a:r>
            <a:r>
              <a:rPr lang="zh-CN" altLang="en-US" b="1"/>
              <a:t>冲销完后无余额</a:t>
            </a:r>
            <a:endParaRPr lang="zh-CN" altLang="en-US" b="1"/>
          </a:p>
        </p:txBody>
      </p:sp>
      <p:sp>
        <p:nvSpPr>
          <p:cNvPr id="8" name="圆角矩形标注 7"/>
          <p:cNvSpPr/>
          <p:nvPr/>
        </p:nvSpPr>
        <p:spPr>
          <a:xfrm>
            <a:off x="11501120" y="2477770"/>
            <a:ext cx="573405" cy="1167765"/>
          </a:xfrm>
          <a:prstGeom prst="wedgeRoundRectCallout">
            <a:avLst>
              <a:gd name="adj1" fmla="val -145570"/>
              <a:gd name="adj2" fmla="val 55818"/>
              <a:gd name="adj3" fmla="val 16667"/>
            </a:avLst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1501120" y="2553970"/>
            <a:ext cx="690245" cy="1091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手工账的书写方法</a:t>
            </a:r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2440" y="3742690"/>
            <a:ext cx="374015" cy="14097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570" y="4076700"/>
            <a:ext cx="5327650" cy="2781935"/>
          </a:xfrm>
          <a:prstGeom prst="rect">
            <a:avLst/>
          </a:prstGeom>
        </p:spPr>
      </p:pic>
      <p:sp>
        <p:nvSpPr>
          <p:cNvPr id="4" name="圆角矩形标注 3"/>
          <p:cNvSpPr/>
          <p:nvPr/>
        </p:nvSpPr>
        <p:spPr>
          <a:xfrm>
            <a:off x="5880100" y="4437380"/>
            <a:ext cx="2170430" cy="843280"/>
          </a:xfrm>
          <a:prstGeom prst="wedgeRoundRectCallout">
            <a:avLst>
              <a:gd name="adj1" fmla="val -50760"/>
              <a:gd name="adj2" fmla="val -85542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zh-CN" altLang="en-US" b="1"/>
              <a:t>将记账凭证中的红字金额抄入账簿</a:t>
            </a:r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9" grpId="0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标题 1"/>
          <p:cNvSpPr>
            <a:spLocks noGrp="1"/>
          </p:cNvSpPr>
          <p:nvPr>
            <p:ph type="title"/>
          </p:nvPr>
        </p:nvSpPr>
        <p:spPr>
          <a:xfrm>
            <a:off x="4289425" y="621030"/>
            <a:ext cx="3592830" cy="601345"/>
          </a:xfrm>
        </p:spPr>
        <p:txBody>
          <a:bodyPr vert="horz" wrap="square" lIns="91440" tIns="45720" rIns="91440" bIns="45720" anchor="b" anchorCtr="0"/>
          <a:p>
            <a:pPr eaLnBrk="1" hangingPunct="1"/>
            <a:r>
              <a:rPr lang="zh-CN" altLang="en-US" kern="1200" dirty="0">
                <a:solidFill>
                  <a:schemeClr val="tx2"/>
                </a:soli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管理费用总分类账</a:t>
            </a:r>
            <a:endParaRPr lang="zh-CN" altLang="en-US" kern="1200" dirty="0">
              <a:solidFill>
                <a:schemeClr val="tx2"/>
              </a:solidFill>
              <a:latin typeface="方正粗黑宋简体" panose="02000000000000000000" charset="-122"/>
              <a:ea typeface="方正大黑体_GBK" panose="02010600010101010101" charset="-122"/>
              <a:cs typeface="+mj-cs"/>
            </a:endParaRPr>
          </a:p>
        </p:txBody>
      </p:sp>
      <p:sp>
        <p:nvSpPr>
          <p:cNvPr id="33795" name="灯片编号占位符 3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custDataLst>
              <p:tags r:id="rId1"/>
            </p:custDataLst>
          </p:nvPr>
        </p:nvGraphicFramePr>
        <p:xfrm>
          <a:off x="1013460" y="1412875"/>
          <a:ext cx="10419080" cy="39941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04190"/>
                <a:gridCol w="548640"/>
                <a:gridCol w="749935"/>
                <a:gridCol w="1412240"/>
                <a:gridCol w="293370"/>
                <a:gridCol w="300990"/>
                <a:gridCol w="257175"/>
                <a:gridCol w="273050"/>
                <a:gridCol w="270510"/>
                <a:gridCol w="252095"/>
                <a:gridCol w="233045"/>
                <a:gridCol w="263525"/>
                <a:gridCol w="284480"/>
                <a:gridCol w="285115"/>
                <a:gridCol w="236855"/>
                <a:gridCol w="239395"/>
                <a:gridCol w="270510"/>
                <a:gridCol w="249555"/>
                <a:gridCol w="290830"/>
                <a:gridCol w="269875"/>
                <a:gridCol w="814070"/>
                <a:gridCol w="267335"/>
                <a:gridCol w="280670"/>
                <a:gridCol w="263525"/>
                <a:gridCol w="253365"/>
                <a:gridCol w="257810"/>
                <a:gridCol w="269875"/>
                <a:gridCol w="273685"/>
                <a:gridCol w="253365"/>
              </a:tblGrid>
              <a:tr h="823093">
                <a:tc gridSpan="2">
                  <a:txBody>
                    <a:bodyPr/>
                    <a:lstStyle/>
                    <a:p>
                      <a:r>
                        <a:rPr lang="en-US" altLang="zh-CN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20*4</a:t>
                      </a:r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年</a:t>
                      </a:r>
                      <a:endParaRPr lang="zh-CN" altLang="en-US" sz="2000" b="1" dirty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凭证号数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摘要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借方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贷方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借或贷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    余额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396304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月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日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1154">
                <a:tc>
                  <a:txBody>
                    <a:bodyPr/>
                    <a:lstStyle/>
                    <a:p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10</a:t>
                      </a:r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7</a:t>
                      </a:r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略</a:t>
                      </a:r>
                      <a:endParaRPr lang="zh-CN" sz="2000" b="1" i="0" dirty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支付水电费</a:t>
                      </a:r>
                      <a:endParaRPr lang="zh-CN" altLang="en-US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8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i="1" dirty="0">
                          <a:latin typeface="黑体" panose="02010609060101010101" charset="-122"/>
                          <a:ea typeface="方正大黑体_GBK" panose="02010600010101010101" charset="-122"/>
                        </a:rPr>
                        <a:t>借</a:t>
                      </a:r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8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437">
                <a:tc>
                  <a:txBody>
                    <a:bodyPr/>
                    <a:lstStyle/>
                    <a:p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10</a:t>
                      </a:r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31</a:t>
                      </a:r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略</a:t>
                      </a:r>
                      <a:endParaRPr lang="zh-CN" sz="2000" b="1" i="0" dirty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  <a:sym typeface="+mn-ea"/>
                        </a:rPr>
                        <a:t>注销银付字</a:t>
                      </a:r>
                      <a:r>
                        <a:rPr lang="en-US" altLang="zh-CN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  <a:sym typeface="+mn-ea"/>
                        </a:rPr>
                        <a:t>1</a:t>
                      </a:r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  <a:sym typeface="+mn-ea"/>
                        </a:rPr>
                        <a:t>号凭证</a:t>
                      </a:r>
                      <a:endParaRPr lang="zh-CN" altLang="en-US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solidFill>
                            <a:srgbClr val="FF0000"/>
                          </a:solidFill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8</a:t>
                      </a:r>
                      <a:endParaRPr lang="en-US" altLang="zh-CN" sz="2000" b="1" i="1" dirty="0" smtClean="0">
                        <a:solidFill>
                          <a:srgbClr val="FF0000"/>
                        </a:solidFill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solidFill>
                            <a:srgbClr val="FF0000"/>
                          </a:solidFill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solidFill>
                          <a:srgbClr val="FF0000"/>
                        </a:solidFill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solidFill>
                            <a:srgbClr val="FF0000"/>
                          </a:solidFill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solidFill>
                          <a:srgbClr val="FF0000"/>
                        </a:solidFill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solidFill>
                            <a:srgbClr val="FF0000"/>
                          </a:solidFill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solidFill>
                          <a:srgbClr val="FF0000"/>
                        </a:solidFill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solidFill>
                            <a:srgbClr val="FF0000"/>
                          </a:solidFill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solidFill>
                          <a:srgbClr val="FF0000"/>
                        </a:solidFill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i="1" dirty="0">
                          <a:latin typeface="黑体" panose="02010609060101010101" charset="-122"/>
                          <a:ea typeface="方正大黑体_GBK" panose="02010600010101010101" charset="-122"/>
                        </a:rPr>
                        <a:t>平</a:t>
                      </a:r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4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437"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437"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Group 425"/>
          <p:cNvGraphicFramePr>
            <a:graphicFrameLocks noGrp="1"/>
          </p:cNvGraphicFramePr>
          <p:nvPr/>
        </p:nvGraphicFramePr>
        <p:xfrm>
          <a:off x="8399463" y="636588"/>
          <a:ext cx="2089150" cy="487680"/>
        </p:xfrm>
        <a:graphic>
          <a:graphicData uri="http://schemas.openxmlformats.org/drawingml/2006/table">
            <a:tbl>
              <a:tblPr/>
              <a:tblGrid>
                <a:gridCol w="1012825"/>
                <a:gridCol w="1076325"/>
              </a:tblGrid>
              <a:tr h="243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总 页 码</a:t>
                      </a:r>
                      <a:endParaRPr kumimoji="0" lang="zh-CN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本户页次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圆角矩形标注 2"/>
          <p:cNvSpPr/>
          <p:nvPr/>
        </p:nvSpPr>
        <p:spPr>
          <a:xfrm>
            <a:off x="1991360" y="836930"/>
            <a:ext cx="2170430" cy="843280"/>
          </a:xfrm>
          <a:prstGeom prst="wedgeRoundRectCallout">
            <a:avLst>
              <a:gd name="adj1" fmla="val 60181"/>
              <a:gd name="adj2" fmla="val 177259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zh-CN" altLang="en-US" b="1"/>
              <a:t>已经根据错误的记账凭证登记了管理费用总分类账</a:t>
            </a:r>
            <a:endParaRPr lang="zh-CN" altLang="en-US" b="1"/>
          </a:p>
        </p:txBody>
      </p:sp>
      <p:sp>
        <p:nvSpPr>
          <p:cNvPr id="5" name="圆角矩形标注 4"/>
          <p:cNvSpPr/>
          <p:nvPr/>
        </p:nvSpPr>
        <p:spPr>
          <a:xfrm>
            <a:off x="9696450" y="4509135"/>
            <a:ext cx="2182495" cy="843280"/>
          </a:xfrm>
          <a:prstGeom prst="wedgeRoundRectCallout">
            <a:avLst>
              <a:gd name="adj1" fmla="val -7841"/>
              <a:gd name="adj2" fmla="val -98117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zh-CN" altLang="en-US" b="1"/>
              <a:t>将原记账错误</a:t>
            </a:r>
            <a:r>
              <a:rPr lang="en-US" altLang="zh-CN" b="1"/>
              <a:t>8</a:t>
            </a:r>
            <a:r>
              <a:rPr lang="en-US" altLang="zh-CN" b="1"/>
              <a:t>00</a:t>
            </a:r>
            <a:r>
              <a:rPr lang="zh-CN" altLang="en-US" b="1"/>
              <a:t>冲销完后无余额</a:t>
            </a:r>
            <a:endParaRPr lang="zh-CN" altLang="en-US" b="1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2440" y="3742690"/>
            <a:ext cx="374015" cy="14097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080" y="4005580"/>
            <a:ext cx="5074285" cy="2649855"/>
          </a:xfrm>
          <a:prstGeom prst="rect">
            <a:avLst/>
          </a:prstGeom>
        </p:spPr>
      </p:pic>
      <p:sp>
        <p:nvSpPr>
          <p:cNvPr id="4" name="圆角矩形标注 3"/>
          <p:cNvSpPr/>
          <p:nvPr/>
        </p:nvSpPr>
        <p:spPr>
          <a:xfrm>
            <a:off x="5711825" y="4437380"/>
            <a:ext cx="2170430" cy="843280"/>
          </a:xfrm>
          <a:prstGeom prst="wedgeRoundRectCallout">
            <a:avLst>
              <a:gd name="adj1" fmla="val -31041"/>
              <a:gd name="adj2" fmla="val -90813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zh-CN" altLang="en-US" b="1"/>
              <a:t>将记账凭证中的红字金额抄入账簿</a:t>
            </a:r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6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5263" y="1538288"/>
            <a:ext cx="9144000" cy="5246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1794" name="AutoShape 2"/>
          <p:cNvSpPr>
            <a:spLocks noChangeArrowheads="1"/>
          </p:cNvSpPr>
          <p:nvPr/>
        </p:nvSpPr>
        <p:spPr bwMode="auto">
          <a:xfrm>
            <a:off x="403860" y="228600"/>
            <a:ext cx="11511915" cy="1256030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noFill/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1795" name="Rectangle 3"/>
          <p:cNvSpPr>
            <a:spLocks noGrp="1" noChangeArrowheads="1"/>
          </p:cNvSpPr>
          <p:nvPr>
            <p:ph type="title"/>
          </p:nvPr>
        </p:nvSpPr>
        <p:spPr>
          <a:xfrm>
            <a:off x="598170" y="116840"/>
            <a:ext cx="11188065" cy="809625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555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第二步：用蓝字或黑字重新填制一份正确的记账凭证，登记账簿。</a:t>
            </a:r>
            <a:br>
              <a:rPr kumimoji="0" lang="zh-CN" altLang="en-US" sz="3555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</a:br>
            <a:br>
              <a:rPr kumimoji="0" lang="zh-CN" altLang="en-US" sz="3555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</a:br>
            <a:endParaRPr kumimoji="0" lang="zh-CN" altLang="en-US" sz="3555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j-cs"/>
            </a:endParaRPr>
          </a:p>
        </p:txBody>
      </p:sp>
      <p:sp>
        <p:nvSpPr>
          <p:cNvPr id="31749" name="灯片编号占位符 5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sp>
        <p:nvSpPr>
          <p:cNvPr id="31750" name="Text Box 6"/>
          <p:cNvSpPr txBox="1"/>
          <p:nvPr/>
        </p:nvSpPr>
        <p:spPr>
          <a:xfrm>
            <a:off x="7968615" y="2493010"/>
            <a:ext cx="170116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银付     </a:t>
            </a:r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3</a:t>
            </a:r>
            <a:endParaRPr lang="en-US" altLang="zh-CN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1751" name="Text Box 7"/>
          <p:cNvSpPr txBox="1"/>
          <p:nvPr/>
        </p:nvSpPr>
        <p:spPr>
          <a:xfrm>
            <a:off x="2066925" y="3873500"/>
            <a:ext cx="22161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更正</a:t>
            </a:r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10</a:t>
            </a: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月</a:t>
            </a:r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7</a:t>
            </a: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日银付字</a:t>
            </a:r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1</a:t>
            </a: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号凭证</a:t>
            </a:r>
            <a:endParaRPr lang="zh-CN" altLang="en-US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1752" name="Text Box 8"/>
          <p:cNvSpPr txBox="1"/>
          <p:nvPr/>
        </p:nvSpPr>
        <p:spPr>
          <a:xfrm>
            <a:off x="2817813" y="2462213"/>
            <a:ext cx="1465262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银行存款</a:t>
            </a:r>
            <a:endParaRPr lang="zh-CN" altLang="en-US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1753" name="Text Box 9"/>
          <p:cNvSpPr txBox="1"/>
          <p:nvPr/>
        </p:nvSpPr>
        <p:spPr>
          <a:xfrm>
            <a:off x="4654868" y="4182745"/>
            <a:ext cx="138112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管理费用</a:t>
            </a:r>
            <a:endParaRPr lang="zh-CN" altLang="en-US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1754" name="Line 12"/>
          <p:cNvSpPr/>
          <p:nvPr>
            <p:custDataLst>
              <p:tags r:id="rId2"/>
            </p:custDataLst>
          </p:nvPr>
        </p:nvSpPr>
        <p:spPr>
          <a:xfrm flipV="1">
            <a:off x="7896225" y="4544695"/>
            <a:ext cx="2323465" cy="972185"/>
          </a:xfrm>
          <a:prstGeom prst="line">
            <a:avLst/>
          </a:prstGeom>
          <a:ln w="349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755" name="Rectangle 13"/>
          <p:cNvSpPr/>
          <p:nvPr>
            <p:custDataLst>
              <p:tags r:id="rId3"/>
            </p:custDataLst>
          </p:nvPr>
        </p:nvSpPr>
        <p:spPr>
          <a:xfrm>
            <a:off x="8610600" y="5752148"/>
            <a:ext cx="187166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None/>
            </a:pPr>
            <a:r>
              <a:rPr lang="en-US" altLang="zh-CN" b="1" i="1" dirty="0">
                <a:solidFill>
                  <a:schemeClr val="tx1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¥1 2 0 0 0 0</a:t>
            </a:r>
            <a:endParaRPr lang="en-US" altLang="zh-CN" b="1" i="1" dirty="0">
              <a:solidFill>
                <a:schemeClr val="tx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1756" name="Text Box 15"/>
          <p:cNvSpPr txBox="1"/>
          <p:nvPr>
            <p:custDataLst>
              <p:tags r:id="rId4"/>
            </p:custDataLst>
          </p:nvPr>
        </p:nvSpPr>
        <p:spPr>
          <a:xfrm>
            <a:off x="8472170" y="6376035"/>
            <a:ext cx="948055" cy="368300"/>
          </a:xfrm>
          <a:prstGeom prst="rect">
            <a:avLst/>
          </a:prstGeom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李梅雪</a:t>
            </a:r>
            <a:endParaRPr lang="zh-CN" altLang="en-US" b="1" dirty="0">
              <a:solidFill>
                <a:srgbClr val="FF33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1757" name="Text Box 16"/>
          <p:cNvSpPr txBox="1"/>
          <p:nvPr>
            <p:custDataLst>
              <p:tags r:id="rId5"/>
            </p:custDataLst>
          </p:nvPr>
        </p:nvSpPr>
        <p:spPr>
          <a:xfrm>
            <a:off x="10306050" y="4770438"/>
            <a:ext cx="2508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2</a:t>
            </a:r>
            <a:endParaRPr lang="en-US" altLang="zh-CN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1758" name="Rectangle 17"/>
          <p:cNvSpPr/>
          <p:nvPr>
            <p:custDataLst>
              <p:tags r:id="rId6"/>
            </p:custDataLst>
          </p:nvPr>
        </p:nvSpPr>
        <p:spPr>
          <a:xfrm>
            <a:off x="8685213" y="3885248"/>
            <a:ext cx="187166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b="1" i="1" dirty="0">
                <a:solidFill>
                  <a:schemeClr val="tx1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      8 0 0 0 0</a:t>
            </a:r>
            <a:endParaRPr lang="en-US" altLang="zh-CN" b="1" i="1" dirty="0">
              <a:solidFill>
                <a:schemeClr val="tx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1759" name="Text Box 18"/>
          <p:cNvSpPr txBox="1"/>
          <p:nvPr/>
        </p:nvSpPr>
        <p:spPr>
          <a:xfrm>
            <a:off x="4560888" y="2492693"/>
            <a:ext cx="307022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20*4        10           31</a:t>
            </a:r>
            <a:endParaRPr lang="en-US" altLang="zh-CN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5" name="Text Box 9"/>
          <p:cNvSpPr txBox="1"/>
          <p:nvPr/>
        </p:nvSpPr>
        <p:spPr>
          <a:xfrm>
            <a:off x="4654868" y="3873500"/>
            <a:ext cx="138112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生产成本</a:t>
            </a:r>
            <a:endParaRPr lang="zh-CN" altLang="en-US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6" name="Rectangle 17"/>
          <p:cNvSpPr/>
          <p:nvPr>
            <p:custDataLst>
              <p:tags r:id="rId7"/>
            </p:custDataLst>
          </p:nvPr>
        </p:nvSpPr>
        <p:spPr>
          <a:xfrm>
            <a:off x="8688388" y="4271963"/>
            <a:ext cx="187166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b="1" i="1" dirty="0">
                <a:solidFill>
                  <a:schemeClr val="tx1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      4 0 0 0 0</a:t>
            </a:r>
            <a:endParaRPr lang="en-US" altLang="zh-CN" b="1" i="1" dirty="0">
              <a:solidFill>
                <a:schemeClr val="tx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" name="Text Box 15"/>
          <p:cNvSpPr txBox="1"/>
          <p:nvPr>
            <p:custDataLst>
              <p:tags r:id="rId8"/>
            </p:custDataLst>
          </p:nvPr>
        </p:nvSpPr>
        <p:spPr>
          <a:xfrm>
            <a:off x="6383655" y="6381115"/>
            <a:ext cx="948055" cy="368300"/>
          </a:xfrm>
          <a:prstGeom prst="rect">
            <a:avLst/>
          </a:prstGeom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周淑娟</a:t>
            </a:r>
            <a:endParaRPr lang="zh-CN" altLang="en-US" b="1" dirty="0">
              <a:solidFill>
                <a:srgbClr val="FF33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8" name="Text Box 15"/>
          <p:cNvSpPr txBox="1"/>
          <p:nvPr/>
        </p:nvSpPr>
        <p:spPr>
          <a:xfrm>
            <a:off x="4943475" y="6381115"/>
            <a:ext cx="913130" cy="368300"/>
          </a:xfrm>
          <a:prstGeom prst="rect">
            <a:avLst/>
          </a:prstGeom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钱玉玲</a:t>
            </a:r>
            <a:endParaRPr lang="zh-CN" altLang="en-US" b="1" dirty="0">
              <a:solidFill>
                <a:srgbClr val="FF33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9" name="Text Box 15"/>
          <p:cNvSpPr txBox="1"/>
          <p:nvPr/>
        </p:nvSpPr>
        <p:spPr>
          <a:xfrm>
            <a:off x="3876040" y="6376035"/>
            <a:ext cx="902970" cy="368300"/>
          </a:xfrm>
          <a:prstGeom prst="rect">
            <a:avLst/>
          </a:prstGeom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孙龙琴</a:t>
            </a:r>
            <a:endParaRPr lang="zh-CN" altLang="en-US" b="1" dirty="0">
              <a:solidFill>
                <a:srgbClr val="FF33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0" name="Text Box 15"/>
          <p:cNvSpPr txBox="1"/>
          <p:nvPr/>
        </p:nvSpPr>
        <p:spPr>
          <a:xfrm>
            <a:off x="2639695" y="6376035"/>
            <a:ext cx="902970" cy="368300"/>
          </a:xfrm>
          <a:prstGeom prst="rect">
            <a:avLst/>
          </a:prstGeom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赵佑保</a:t>
            </a:r>
            <a:endParaRPr lang="zh-CN" altLang="en-US" b="1" dirty="0">
              <a:solidFill>
                <a:srgbClr val="FF33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标题 1"/>
          <p:cNvSpPr>
            <a:spLocks noGrp="1"/>
          </p:cNvSpPr>
          <p:nvPr>
            <p:ph type="title"/>
          </p:nvPr>
        </p:nvSpPr>
        <p:spPr>
          <a:xfrm>
            <a:off x="4289425" y="621030"/>
            <a:ext cx="3592830" cy="601345"/>
          </a:xfrm>
        </p:spPr>
        <p:txBody>
          <a:bodyPr vert="horz" wrap="square" lIns="91440" tIns="45720" rIns="91440" bIns="45720" anchor="b" anchorCtr="0"/>
          <a:p>
            <a:pPr eaLnBrk="1" hangingPunct="1"/>
            <a:r>
              <a:rPr lang="zh-CN" altLang="en-US" kern="1200" dirty="0">
                <a:solidFill>
                  <a:schemeClr val="tx2"/>
                </a:soli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生产成本总分类账</a:t>
            </a:r>
            <a:endParaRPr lang="zh-CN" altLang="en-US" kern="1200" dirty="0">
              <a:solidFill>
                <a:schemeClr val="tx2"/>
              </a:solidFill>
              <a:latin typeface="方正粗黑宋简体" panose="02000000000000000000" charset="-122"/>
              <a:ea typeface="方正大黑体_GBK" panose="02010600010101010101" charset="-122"/>
              <a:cs typeface="+mj-cs"/>
            </a:endParaRPr>
          </a:p>
        </p:txBody>
      </p:sp>
      <p:sp>
        <p:nvSpPr>
          <p:cNvPr id="33795" name="灯片编号占位符 3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custDataLst>
              <p:tags r:id="rId1"/>
            </p:custDataLst>
          </p:nvPr>
        </p:nvGraphicFramePr>
        <p:xfrm>
          <a:off x="1013460" y="1412875"/>
          <a:ext cx="10419080" cy="36531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04190"/>
                <a:gridCol w="548640"/>
                <a:gridCol w="781050"/>
                <a:gridCol w="1381125"/>
                <a:gridCol w="293370"/>
                <a:gridCol w="300990"/>
                <a:gridCol w="257175"/>
                <a:gridCol w="273050"/>
                <a:gridCol w="270510"/>
                <a:gridCol w="252095"/>
                <a:gridCol w="233045"/>
                <a:gridCol w="263525"/>
                <a:gridCol w="284480"/>
                <a:gridCol w="285115"/>
                <a:gridCol w="236855"/>
                <a:gridCol w="239395"/>
                <a:gridCol w="270510"/>
                <a:gridCol w="249555"/>
                <a:gridCol w="290830"/>
                <a:gridCol w="269875"/>
                <a:gridCol w="814070"/>
                <a:gridCol w="267335"/>
                <a:gridCol w="280670"/>
                <a:gridCol w="263525"/>
                <a:gridCol w="253365"/>
                <a:gridCol w="257810"/>
                <a:gridCol w="269875"/>
                <a:gridCol w="273685"/>
                <a:gridCol w="253365"/>
              </a:tblGrid>
              <a:tr h="388620">
                <a:tc gridSpan="2">
                  <a:txBody>
                    <a:bodyPr/>
                    <a:lstStyle/>
                    <a:p>
                      <a:r>
                        <a:rPr lang="en-US" altLang="zh-CN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20*4</a:t>
                      </a:r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年</a:t>
                      </a:r>
                      <a:endParaRPr lang="zh-CN" altLang="en-US" sz="2000" b="1" dirty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凭证号数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摘要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借方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贷方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借或贷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    余额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396304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月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日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1154">
                <a:tc>
                  <a:txBody>
                    <a:bodyPr/>
                    <a:lstStyle/>
                    <a:p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10</a:t>
                      </a:r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7</a:t>
                      </a:r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略</a:t>
                      </a:r>
                      <a:endParaRPr lang="zh-CN" sz="2000" b="1" i="0" dirty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支付水电费</a:t>
                      </a:r>
                      <a:endParaRPr lang="zh-CN" altLang="en-US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4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i="1" dirty="0">
                          <a:latin typeface="黑体" panose="02010609060101010101" charset="-122"/>
                          <a:ea typeface="方正大黑体_GBK" panose="02010600010101010101" charset="-122"/>
                        </a:rPr>
                        <a:t>借</a:t>
                      </a:r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4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1200">
                <a:tc>
                  <a:txBody>
                    <a:bodyPr/>
                    <a:lstStyle/>
                    <a:p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10</a:t>
                      </a:r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31</a:t>
                      </a:r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略</a:t>
                      </a:r>
                      <a:endParaRPr lang="zh-CN" sz="2000" b="1" i="0" dirty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注销银付字</a:t>
                      </a:r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</a:t>
                      </a:r>
                      <a:r>
                        <a:rPr lang="zh-CN" altLang="en-US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号凭证</a:t>
                      </a:r>
                      <a:endParaRPr lang="zh-CN" altLang="en-US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solidFill>
                            <a:srgbClr val="FF0000"/>
                          </a:solidFill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4</a:t>
                      </a:r>
                      <a:endParaRPr lang="en-US" altLang="zh-CN" sz="2000" b="1" i="1" dirty="0" smtClean="0">
                        <a:solidFill>
                          <a:srgbClr val="FF0000"/>
                        </a:solidFill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solidFill>
                            <a:srgbClr val="FF0000"/>
                          </a:solidFill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solidFill>
                          <a:srgbClr val="FF0000"/>
                        </a:solidFill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solidFill>
                            <a:srgbClr val="FF0000"/>
                          </a:solidFill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solidFill>
                          <a:srgbClr val="FF0000"/>
                        </a:solidFill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solidFill>
                            <a:srgbClr val="FF0000"/>
                          </a:solidFill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solidFill>
                          <a:srgbClr val="FF0000"/>
                        </a:solidFill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solidFill>
                            <a:srgbClr val="FF0000"/>
                          </a:solidFill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solidFill>
                          <a:srgbClr val="FF0000"/>
                        </a:solidFill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i="1" dirty="0">
                          <a:latin typeface="黑体" panose="02010609060101010101" charset="-122"/>
                          <a:ea typeface="方正大黑体_GBK" panose="02010600010101010101" charset="-122"/>
                        </a:rPr>
                        <a:t>平</a:t>
                      </a:r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4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437">
                <a:tc>
                  <a:txBody>
                    <a:bodyPr/>
                    <a:lstStyle/>
                    <a:p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10</a:t>
                      </a:r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31</a:t>
                      </a:r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略</a:t>
                      </a:r>
                      <a:endParaRPr lang="zh-CN" sz="2000" b="1" i="0" dirty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更正银付字</a:t>
                      </a:r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</a:t>
                      </a:r>
                      <a:r>
                        <a:rPr lang="zh-CN" altLang="en-US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号凭证</a:t>
                      </a:r>
                      <a:endParaRPr lang="zh-CN" altLang="en-US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8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i="1" dirty="0">
                          <a:latin typeface="黑体" panose="02010609060101010101" charset="-122"/>
                          <a:ea typeface="方正大黑体_GBK" panose="02010600010101010101" charset="-122"/>
                        </a:rPr>
                        <a:t>借</a:t>
                      </a:r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8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437"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Group 425"/>
          <p:cNvGraphicFramePr>
            <a:graphicFrameLocks noGrp="1"/>
          </p:cNvGraphicFramePr>
          <p:nvPr/>
        </p:nvGraphicFramePr>
        <p:xfrm>
          <a:off x="8399463" y="636588"/>
          <a:ext cx="2089150" cy="487680"/>
        </p:xfrm>
        <a:graphic>
          <a:graphicData uri="http://schemas.openxmlformats.org/drawingml/2006/table">
            <a:tbl>
              <a:tblPr/>
              <a:tblGrid>
                <a:gridCol w="1012825"/>
                <a:gridCol w="1076325"/>
              </a:tblGrid>
              <a:tr h="243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总 页 码</a:t>
                      </a:r>
                      <a:endParaRPr kumimoji="0" lang="zh-CN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本户页次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t="4194"/>
          <a:stretch>
            <a:fillRect/>
          </a:stretch>
        </p:blipFill>
        <p:spPr>
          <a:xfrm>
            <a:off x="1775460" y="4460240"/>
            <a:ext cx="4485640" cy="2397760"/>
          </a:xfrm>
          <a:prstGeom prst="rect">
            <a:avLst/>
          </a:prstGeom>
        </p:spPr>
      </p:pic>
      <p:sp>
        <p:nvSpPr>
          <p:cNvPr id="9" name="圆角矩形标注 8"/>
          <p:cNvSpPr/>
          <p:nvPr/>
        </p:nvSpPr>
        <p:spPr>
          <a:xfrm>
            <a:off x="315595" y="4437380"/>
            <a:ext cx="1675765" cy="791845"/>
          </a:xfrm>
          <a:prstGeom prst="wedgeRoundRectCallout">
            <a:avLst>
              <a:gd name="adj1" fmla="val 50947"/>
              <a:gd name="adj2" fmla="val 84482"/>
              <a:gd name="adj3" fmla="val 16667"/>
            </a:avLst>
          </a:prstGeom>
          <a:solidFill>
            <a:schemeClr val="bg1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zh-CN" altLang="en-US" b="1"/>
              <a:t>根据更正记账凭证抄入账簿</a:t>
            </a:r>
            <a:endParaRPr lang="zh-CN" altLang="en-US" b="1"/>
          </a:p>
        </p:txBody>
      </p:sp>
      <p:sp>
        <p:nvSpPr>
          <p:cNvPr id="10" name="圆角矩形标注 9"/>
          <p:cNvSpPr/>
          <p:nvPr/>
        </p:nvSpPr>
        <p:spPr>
          <a:xfrm>
            <a:off x="7759065" y="4653280"/>
            <a:ext cx="1675765" cy="791845"/>
          </a:xfrm>
          <a:prstGeom prst="wedgeRoundRectCallout">
            <a:avLst>
              <a:gd name="adj1" fmla="val -127908"/>
              <a:gd name="adj2" fmla="val -95308"/>
              <a:gd name="adj3" fmla="val 16667"/>
            </a:avLst>
          </a:prstGeom>
          <a:solidFill>
            <a:schemeClr val="bg1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zh-CN" altLang="en-US" b="1"/>
              <a:t>根据更正的记账凭证填写</a:t>
            </a:r>
            <a:endParaRPr lang="zh-CN" altLang="en-US" b="1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43235" y="3357245"/>
            <a:ext cx="374015" cy="140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标题 1"/>
          <p:cNvSpPr>
            <a:spLocks noGrp="1"/>
          </p:cNvSpPr>
          <p:nvPr>
            <p:ph type="title"/>
          </p:nvPr>
        </p:nvSpPr>
        <p:spPr>
          <a:xfrm>
            <a:off x="4289425" y="621030"/>
            <a:ext cx="3592830" cy="601345"/>
          </a:xfrm>
        </p:spPr>
        <p:txBody>
          <a:bodyPr vert="horz" wrap="square" lIns="91440" tIns="45720" rIns="91440" bIns="45720" anchor="b" anchorCtr="0"/>
          <a:p>
            <a:pPr eaLnBrk="1" hangingPunct="1"/>
            <a:r>
              <a:rPr lang="zh-CN" altLang="en-US" kern="1200" dirty="0">
                <a:solidFill>
                  <a:schemeClr val="tx2"/>
                </a:soli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管理费用总分类账</a:t>
            </a:r>
            <a:endParaRPr lang="zh-CN" altLang="en-US" kern="1200" dirty="0">
              <a:solidFill>
                <a:schemeClr val="tx2"/>
              </a:solidFill>
              <a:latin typeface="方正粗黑宋简体" panose="02000000000000000000" charset="-122"/>
              <a:ea typeface="方正大黑体_GBK" panose="02010600010101010101" charset="-122"/>
              <a:cs typeface="+mj-cs"/>
            </a:endParaRPr>
          </a:p>
        </p:txBody>
      </p:sp>
      <p:sp>
        <p:nvSpPr>
          <p:cNvPr id="33795" name="灯片编号占位符 3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custDataLst>
              <p:tags r:id="rId1"/>
            </p:custDataLst>
          </p:nvPr>
        </p:nvGraphicFramePr>
        <p:xfrm>
          <a:off x="1013460" y="1412875"/>
          <a:ext cx="10419080" cy="36283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04190"/>
                <a:gridCol w="548640"/>
                <a:gridCol w="749935"/>
                <a:gridCol w="1412240"/>
                <a:gridCol w="293370"/>
                <a:gridCol w="300990"/>
                <a:gridCol w="257175"/>
                <a:gridCol w="273050"/>
                <a:gridCol w="270510"/>
                <a:gridCol w="252095"/>
                <a:gridCol w="233045"/>
                <a:gridCol w="263525"/>
                <a:gridCol w="284480"/>
                <a:gridCol w="285115"/>
                <a:gridCol w="236855"/>
                <a:gridCol w="239395"/>
                <a:gridCol w="270510"/>
                <a:gridCol w="249555"/>
                <a:gridCol w="290830"/>
                <a:gridCol w="269875"/>
                <a:gridCol w="814070"/>
                <a:gridCol w="267335"/>
                <a:gridCol w="280670"/>
                <a:gridCol w="263525"/>
                <a:gridCol w="253365"/>
                <a:gridCol w="257810"/>
                <a:gridCol w="269875"/>
                <a:gridCol w="273685"/>
                <a:gridCol w="253365"/>
              </a:tblGrid>
              <a:tr h="440690">
                <a:tc gridSpan="2">
                  <a:txBody>
                    <a:bodyPr/>
                    <a:lstStyle/>
                    <a:p>
                      <a:r>
                        <a:rPr lang="en-US" altLang="zh-CN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20*4</a:t>
                      </a:r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年</a:t>
                      </a:r>
                      <a:endParaRPr lang="zh-CN" altLang="en-US" sz="2000" b="1" dirty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凭证号数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摘要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借方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贷方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借或贷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    余额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396304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月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日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1154">
                <a:tc>
                  <a:txBody>
                    <a:bodyPr/>
                    <a:lstStyle/>
                    <a:p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10</a:t>
                      </a:r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7</a:t>
                      </a:r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略</a:t>
                      </a:r>
                      <a:endParaRPr lang="zh-CN" sz="2000" b="1" i="0" dirty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支付水电费</a:t>
                      </a:r>
                      <a:endParaRPr lang="zh-CN" altLang="en-US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8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i="1" dirty="0">
                          <a:latin typeface="黑体" panose="02010609060101010101" charset="-122"/>
                          <a:ea typeface="方正大黑体_GBK" panose="02010600010101010101" charset="-122"/>
                        </a:rPr>
                        <a:t>借</a:t>
                      </a:r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8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1040">
                <a:tc>
                  <a:txBody>
                    <a:bodyPr/>
                    <a:lstStyle/>
                    <a:p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10</a:t>
                      </a:r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31</a:t>
                      </a:r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略</a:t>
                      </a:r>
                      <a:endParaRPr lang="zh-CN" sz="2000" b="1" i="0" dirty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  <a:sym typeface="+mn-ea"/>
                        </a:rPr>
                        <a:t>注销银付字</a:t>
                      </a:r>
                      <a:r>
                        <a:rPr lang="en-US" altLang="zh-CN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  <a:sym typeface="+mn-ea"/>
                        </a:rPr>
                        <a:t>1</a:t>
                      </a:r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  <a:sym typeface="+mn-ea"/>
                        </a:rPr>
                        <a:t>号凭证</a:t>
                      </a:r>
                      <a:endParaRPr lang="zh-CN" altLang="en-US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solidFill>
                            <a:srgbClr val="FF0000"/>
                          </a:solidFill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8</a:t>
                      </a:r>
                      <a:endParaRPr lang="en-US" altLang="zh-CN" sz="2000" b="1" i="1" dirty="0" smtClean="0">
                        <a:solidFill>
                          <a:srgbClr val="FF0000"/>
                        </a:solidFill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solidFill>
                            <a:srgbClr val="FF0000"/>
                          </a:solidFill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solidFill>
                          <a:srgbClr val="FF0000"/>
                        </a:solidFill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solidFill>
                            <a:srgbClr val="FF0000"/>
                          </a:solidFill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solidFill>
                          <a:srgbClr val="FF0000"/>
                        </a:solidFill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solidFill>
                            <a:srgbClr val="FF0000"/>
                          </a:solidFill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solidFill>
                          <a:srgbClr val="FF0000"/>
                        </a:solidFill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solidFill>
                            <a:srgbClr val="FF0000"/>
                          </a:solidFill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solidFill>
                          <a:srgbClr val="FF0000"/>
                        </a:solidFill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i="1" dirty="0">
                          <a:latin typeface="黑体" panose="02010609060101010101" charset="-122"/>
                          <a:ea typeface="方正大黑体_GBK" panose="02010600010101010101" charset="-122"/>
                        </a:rPr>
                        <a:t>平</a:t>
                      </a:r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4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437">
                <a:tc>
                  <a:txBody>
                    <a:bodyPr/>
                    <a:lstStyle/>
                    <a:p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10</a:t>
                      </a:r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31</a:t>
                      </a:r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略</a:t>
                      </a:r>
                      <a:endParaRPr lang="zh-CN" sz="2000" b="1" i="0" dirty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更正银付字</a:t>
                      </a:r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</a:t>
                      </a:r>
                      <a:r>
                        <a:rPr lang="zh-CN" altLang="en-US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号凭证</a:t>
                      </a:r>
                      <a:endParaRPr lang="zh-CN" altLang="en-US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4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i="1" dirty="0">
                          <a:latin typeface="黑体" panose="02010609060101010101" charset="-122"/>
                          <a:ea typeface="方正大黑体_GBK" panose="02010600010101010101" charset="-122"/>
                        </a:rPr>
                        <a:t>借</a:t>
                      </a:r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4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437"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Group 425"/>
          <p:cNvGraphicFramePr>
            <a:graphicFrameLocks noGrp="1"/>
          </p:cNvGraphicFramePr>
          <p:nvPr/>
        </p:nvGraphicFramePr>
        <p:xfrm>
          <a:off x="8399463" y="636588"/>
          <a:ext cx="2089150" cy="487680"/>
        </p:xfrm>
        <a:graphic>
          <a:graphicData uri="http://schemas.openxmlformats.org/drawingml/2006/table">
            <a:tbl>
              <a:tblPr/>
              <a:tblGrid>
                <a:gridCol w="1012825"/>
                <a:gridCol w="1076325"/>
              </a:tblGrid>
              <a:tr h="243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总 页 码</a:t>
                      </a:r>
                      <a:endParaRPr kumimoji="0" lang="zh-CN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本户页次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t="4194"/>
          <a:stretch>
            <a:fillRect/>
          </a:stretch>
        </p:blipFill>
        <p:spPr>
          <a:xfrm>
            <a:off x="1703705" y="4460240"/>
            <a:ext cx="4485640" cy="2397760"/>
          </a:xfrm>
          <a:prstGeom prst="rect">
            <a:avLst/>
          </a:prstGeom>
        </p:spPr>
      </p:pic>
      <p:sp>
        <p:nvSpPr>
          <p:cNvPr id="9" name="圆角矩形标注 8"/>
          <p:cNvSpPr/>
          <p:nvPr/>
        </p:nvSpPr>
        <p:spPr>
          <a:xfrm>
            <a:off x="315595" y="4437380"/>
            <a:ext cx="1675765" cy="791845"/>
          </a:xfrm>
          <a:prstGeom prst="wedgeRoundRectCallout">
            <a:avLst>
              <a:gd name="adj1" fmla="val 50947"/>
              <a:gd name="adj2" fmla="val 84482"/>
              <a:gd name="adj3" fmla="val 16667"/>
            </a:avLst>
          </a:prstGeom>
          <a:solidFill>
            <a:schemeClr val="bg1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zh-CN" altLang="en-US" b="1"/>
              <a:t>根据更正记账凭证抄入账簿</a:t>
            </a:r>
            <a:endParaRPr lang="zh-CN" altLang="en-US" b="1"/>
          </a:p>
        </p:txBody>
      </p:sp>
      <p:sp>
        <p:nvSpPr>
          <p:cNvPr id="10" name="圆角矩形标注 9"/>
          <p:cNvSpPr/>
          <p:nvPr/>
        </p:nvSpPr>
        <p:spPr>
          <a:xfrm>
            <a:off x="7759065" y="4653280"/>
            <a:ext cx="1675765" cy="791845"/>
          </a:xfrm>
          <a:prstGeom prst="wedgeRoundRectCallout">
            <a:avLst>
              <a:gd name="adj1" fmla="val -127908"/>
              <a:gd name="adj2" fmla="val -95308"/>
              <a:gd name="adj3" fmla="val 16667"/>
            </a:avLst>
          </a:prstGeom>
          <a:solidFill>
            <a:schemeClr val="bg1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zh-CN" altLang="en-US" b="1"/>
              <a:t>根据更正的记账凭证填写</a:t>
            </a:r>
            <a:endParaRPr lang="zh-CN" altLang="en-US" b="1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440" y="3357245"/>
            <a:ext cx="374015" cy="140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62" name="灯片编号占位符 4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sp>
        <p:nvSpPr>
          <p:cNvPr id="40963" name="Text Box 3"/>
          <p:cNvSpPr txBox="1"/>
          <p:nvPr/>
        </p:nvSpPr>
        <p:spPr>
          <a:xfrm>
            <a:off x="1828800" y="2046288"/>
            <a:ext cx="8839200" cy="1210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>
              <a:lnSpc>
                <a:spcPct val="130000"/>
              </a:lnSpc>
              <a:spcBef>
                <a:spcPct val="50000"/>
              </a:spcBef>
              <a:buBlip>
                <a:blip r:embed="rId1"/>
              </a:buBlip>
            </a:pPr>
            <a:r>
              <a:rPr lang="zh-CN" altLang="en-US" sz="2800" b="1" dirty="0">
                <a:solidFill>
                  <a:srgbClr val="0000CC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在记账以后，发现记账凭证中应借、应贷科目无错误，但所记金额大于应记金额错误。</a:t>
            </a:r>
            <a:endParaRPr lang="zh-CN" altLang="en-US" sz="2800" b="1" dirty="0">
              <a:solidFill>
                <a:srgbClr val="0000CC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grpSp>
        <p:nvGrpSpPr>
          <p:cNvPr id="155652" name="Group 4"/>
          <p:cNvGrpSpPr/>
          <p:nvPr/>
        </p:nvGrpSpPr>
        <p:grpSpPr>
          <a:xfrm>
            <a:off x="2017713" y="4589463"/>
            <a:ext cx="1638300" cy="1104900"/>
            <a:chOff x="0" y="2206"/>
            <a:chExt cx="1655" cy="952"/>
          </a:xfrm>
        </p:grpSpPr>
        <p:sp>
          <p:nvSpPr>
            <p:cNvPr id="40974" name="AutoShape 5"/>
            <p:cNvSpPr/>
            <p:nvPr/>
          </p:nvSpPr>
          <p:spPr>
            <a:xfrm>
              <a:off x="0" y="2206"/>
              <a:ext cx="1655" cy="952"/>
            </a:xfrm>
            <a:prstGeom prst="roundRect">
              <a:avLst>
                <a:gd name="adj" fmla="val 16667"/>
              </a:avLst>
            </a:prstGeom>
            <a:solidFill>
              <a:srgbClr val="0000FF">
                <a:alpha val="76862"/>
              </a:srgbClr>
            </a:solidFill>
            <a:ln w="952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40975" name="AutoShape 6"/>
            <p:cNvSpPr/>
            <p:nvPr/>
          </p:nvSpPr>
          <p:spPr>
            <a:xfrm>
              <a:off x="90" y="2295"/>
              <a:ext cx="1406" cy="726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5715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/>
              <a:r>
                <a:rPr lang="zh-CN" altLang="en-US" sz="2800" b="1" dirty="0">
                  <a:solidFill>
                    <a:srgbClr val="00206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科目</a:t>
              </a:r>
              <a:endParaRPr lang="zh-CN" altLang="en-US" sz="2800" b="1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  <a:p>
              <a:pPr algn="ctr" eaLnBrk="0" hangingPunct="0"/>
              <a:r>
                <a:rPr lang="zh-CN" altLang="en-US" sz="2800" b="1" dirty="0">
                  <a:solidFill>
                    <a:srgbClr val="00206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无错</a:t>
              </a:r>
              <a:endParaRPr lang="zh-CN" altLang="en-US" sz="2800" b="1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</p:grpSp>
      <p:grpSp>
        <p:nvGrpSpPr>
          <p:cNvPr id="155655" name="Group 7"/>
          <p:cNvGrpSpPr/>
          <p:nvPr/>
        </p:nvGrpSpPr>
        <p:grpSpPr>
          <a:xfrm>
            <a:off x="4454525" y="4479925"/>
            <a:ext cx="1878013" cy="1173163"/>
            <a:chOff x="1791" y="1934"/>
            <a:chExt cx="1905" cy="1224"/>
          </a:xfrm>
        </p:grpSpPr>
        <p:sp>
          <p:nvSpPr>
            <p:cNvPr id="40972" name="AutoShape 8"/>
            <p:cNvSpPr/>
            <p:nvPr/>
          </p:nvSpPr>
          <p:spPr>
            <a:xfrm>
              <a:off x="1791" y="1934"/>
              <a:ext cx="1905" cy="1224"/>
            </a:xfrm>
            <a:prstGeom prst="roundRect">
              <a:avLst>
                <a:gd name="adj" fmla="val 16667"/>
              </a:avLst>
            </a:prstGeom>
            <a:solidFill>
              <a:srgbClr val="00B0F0"/>
            </a:solidFill>
            <a:ln w="952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40973" name="AutoShape 9"/>
            <p:cNvSpPr/>
            <p:nvPr/>
          </p:nvSpPr>
          <p:spPr>
            <a:xfrm>
              <a:off x="1927" y="2069"/>
              <a:ext cx="1633" cy="952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6667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/>
              <a:r>
                <a:rPr lang="zh-CN" altLang="en-US" sz="2800" b="1" dirty="0">
                  <a:solidFill>
                    <a:srgbClr val="00206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金额有错</a:t>
              </a:r>
              <a:endParaRPr lang="zh-CN" altLang="en-US" sz="2800" b="1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</p:grpSp>
      <p:grpSp>
        <p:nvGrpSpPr>
          <p:cNvPr id="155658" name="Group 10"/>
          <p:cNvGrpSpPr/>
          <p:nvPr/>
        </p:nvGrpSpPr>
        <p:grpSpPr>
          <a:xfrm>
            <a:off x="6970713" y="3941763"/>
            <a:ext cx="3009900" cy="1738312"/>
            <a:chOff x="3230" y="2485"/>
            <a:chExt cx="1055" cy="801"/>
          </a:xfrm>
        </p:grpSpPr>
        <p:sp>
          <p:nvSpPr>
            <p:cNvPr id="40970" name="AutoShape 11"/>
            <p:cNvSpPr/>
            <p:nvPr/>
          </p:nvSpPr>
          <p:spPr>
            <a:xfrm>
              <a:off x="3230" y="2485"/>
              <a:ext cx="1055" cy="801"/>
            </a:xfrm>
            <a:prstGeom prst="flowChartAlternateProcess">
              <a:avLst/>
            </a:prstGeom>
            <a:gradFill>
              <a:gsLst>
                <a:gs pos="50000">
                  <a:schemeClr val="accent2"/>
                </a:gs>
                <a:gs pos="0">
                  <a:schemeClr val="accent2">
                    <a:lumMod val="25000"/>
                    <a:lumOff val="75000"/>
                  </a:schemeClr>
                </a:gs>
                <a:gs pos="100000">
                  <a:schemeClr val="accent2">
                    <a:lumMod val="85000"/>
                  </a:schemeClr>
                </a:gs>
              </a:gsLst>
              <a:lin ang="5400000" scaled="1"/>
            </a:gradFill>
            <a:ln w="9525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40971" name="AutoShape 12"/>
            <p:cNvSpPr/>
            <p:nvPr/>
          </p:nvSpPr>
          <p:spPr>
            <a:xfrm>
              <a:off x="3292" y="2603"/>
              <a:ext cx="894" cy="575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635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/>
              <a:r>
                <a:rPr lang="zh-CN" altLang="en-US" sz="2800" b="1" dirty="0">
                  <a:solidFill>
                    <a:srgbClr val="00206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所记金额</a:t>
              </a:r>
              <a:endParaRPr lang="zh-CN" altLang="en-US" sz="2800" b="1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  <a:p>
              <a:pPr algn="ctr" eaLnBrk="0" hangingPunct="0"/>
              <a:r>
                <a:rPr lang="zh-CN" altLang="en-US" sz="2800" b="1" dirty="0">
                  <a:solidFill>
                    <a:srgbClr val="FF330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大于</a:t>
              </a:r>
              <a:endParaRPr lang="zh-CN" altLang="en-US" sz="2800" b="1" dirty="0">
                <a:solidFill>
                  <a:srgbClr val="FF330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  <a:p>
              <a:pPr algn="ctr" eaLnBrk="0" hangingPunct="0"/>
              <a:r>
                <a:rPr lang="zh-CN" altLang="en-US" sz="2800" b="1" dirty="0">
                  <a:solidFill>
                    <a:srgbClr val="00206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应记金额</a:t>
              </a:r>
              <a:endParaRPr lang="zh-CN" altLang="en-US" sz="2800" b="1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</p:grpSp>
      <p:sp>
        <p:nvSpPr>
          <p:cNvPr id="155662" name="Line 14"/>
          <p:cNvSpPr/>
          <p:nvPr/>
        </p:nvSpPr>
        <p:spPr>
          <a:xfrm>
            <a:off x="6816090" y="2708910"/>
            <a:ext cx="3882390" cy="17145"/>
          </a:xfrm>
          <a:prstGeom prst="line">
            <a:avLst/>
          </a:prstGeom>
          <a:ln w="476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5663" name="Line 15"/>
          <p:cNvSpPr/>
          <p:nvPr/>
        </p:nvSpPr>
        <p:spPr>
          <a:xfrm flipV="1">
            <a:off x="2085340" y="3298190"/>
            <a:ext cx="5583555" cy="15875"/>
          </a:xfrm>
          <a:prstGeom prst="line">
            <a:avLst/>
          </a:prstGeom>
          <a:ln w="508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0969" name="Rectangle 16"/>
          <p:cNvSpPr/>
          <p:nvPr/>
        </p:nvSpPr>
        <p:spPr>
          <a:xfrm>
            <a:off x="1524000" y="1217613"/>
            <a:ext cx="5446713" cy="652462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anchor="ctr" anchorCtr="0"/>
          <a:p>
            <a:pPr marL="342900" indent="-342900">
              <a:lnSpc>
                <a:spcPct val="105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FFFFFF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（二）红字更正法适用范围</a:t>
            </a:r>
            <a:r>
              <a:rPr lang="en-US" altLang="zh-CN" sz="3200" b="1" dirty="0">
                <a:solidFill>
                  <a:srgbClr val="FFFFFF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2</a:t>
            </a:r>
            <a:endParaRPr lang="en-US" altLang="zh-CN" sz="3200" b="1" dirty="0">
              <a:solidFill>
                <a:srgbClr val="FFFFFF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5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5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55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1986" name="灯片编号占位符 3"/>
          <p:cNvSpPr txBox="1">
            <a:spLocks noGrp="1"/>
          </p:cNvSpPr>
          <p:nvPr>
            <p:ph type="sldNum" sz="quarter" idx="4"/>
          </p:nvPr>
        </p:nvSpPr>
        <p:spPr>
          <a:xfrm>
            <a:off x="9434513" y="6392863"/>
            <a:ext cx="1233487" cy="268287"/>
          </a:xfrm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sp>
        <p:nvSpPr>
          <p:cNvPr id="41987" name="Text Box 2"/>
          <p:cNvSpPr txBox="1"/>
          <p:nvPr/>
        </p:nvSpPr>
        <p:spPr>
          <a:xfrm>
            <a:off x="2119313" y="2395538"/>
            <a:ext cx="7418387" cy="65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>
              <a:lnSpc>
                <a:spcPct val="130000"/>
              </a:lnSpc>
              <a:spcBef>
                <a:spcPct val="20000"/>
              </a:spcBef>
              <a:buBlip>
                <a:blip r:embed="rId1"/>
              </a:buBlip>
            </a:pPr>
            <a:r>
              <a:rPr lang="zh-CN" altLang="en-US" sz="2800" b="1" dirty="0">
                <a:solidFill>
                  <a:srgbClr val="000099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找到所记金额与应记金额之间的差额。</a:t>
            </a:r>
            <a:endParaRPr lang="zh-CN" altLang="en-US" sz="2800" b="1" dirty="0">
              <a:solidFill>
                <a:srgbClr val="000099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41988" name="Text Box 3"/>
          <p:cNvSpPr txBox="1"/>
          <p:nvPr/>
        </p:nvSpPr>
        <p:spPr>
          <a:xfrm>
            <a:off x="2147888" y="3556000"/>
            <a:ext cx="7634287" cy="19856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>
              <a:lnSpc>
                <a:spcPct val="130000"/>
              </a:lnSpc>
              <a:spcBef>
                <a:spcPct val="20000"/>
              </a:spcBef>
              <a:buBlip>
                <a:blip r:embed="rId1"/>
              </a:buBlip>
            </a:pPr>
            <a:r>
              <a:rPr lang="zh-CN" altLang="en-US" sz="2800" b="1" dirty="0">
                <a:solidFill>
                  <a:srgbClr val="000099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按照差额，用红字金额填制一张记账凭证。据以登记入账。冲销其多记部分。</a:t>
            </a:r>
            <a:endParaRPr lang="zh-CN" altLang="en-US" sz="2800" b="1" dirty="0">
              <a:solidFill>
                <a:srgbClr val="000099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  <a:p>
            <a:pPr marL="342900" indent="-342900">
              <a:lnSpc>
                <a:spcPct val="130000"/>
              </a:lnSpc>
              <a:spcBef>
                <a:spcPct val="50000"/>
              </a:spcBef>
              <a:buNone/>
            </a:pPr>
            <a:endParaRPr lang="zh-CN" altLang="en-US" sz="2800" b="1" dirty="0">
              <a:solidFill>
                <a:srgbClr val="000099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41989" name="Rectangle 6"/>
          <p:cNvSpPr/>
          <p:nvPr/>
        </p:nvSpPr>
        <p:spPr>
          <a:xfrm>
            <a:off x="1524000" y="1217930"/>
            <a:ext cx="7564755" cy="652145"/>
          </a:xfrm>
          <a:prstGeom prst="rect">
            <a:avLst/>
          </a:prstGeom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 anchorCtr="0"/>
          <a:p>
            <a:pPr marL="342900" indent="-342900">
              <a:lnSpc>
                <a:spcPct val="105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FFFFFF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（二）红字更正法适用范围</a:t>
            </a:r>
            <a:r>
              <a:rPr lang="en-US" altLang="zh-CN" sz="3200" b="1" dirty="0">
                <a:solidFill>
                  <a:srgbClr val="FFFFFF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2-</a:t>
            </a:r>
            <a:r>
              <a:rPr lang="zh-CN" altLang="en-US" sz="3200" b="1" dirty="0">
                <a:solidFill>
                  <a:srgbClr val="FFFFFF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更正</a:t>
            </a:r>
            <a:r>
              <a:rPr lang="zh-CN" altLang="en-US" sz="3200" b="1" dirty="0">
                <a:solidFill>
                  <a:srgbClr val="FFFFFF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思路</a:t>
            </a:r>
            <a:endParaRPr lang="zh-CN" altLang="en-US" sz="3200" b="1" dirty="0">
              <a:solidFill>
                <a:srgbClr val="FFFFFF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41990" name="Line 7"/>
          <p:cNvSpPr/>
          <p:nvPr/>
        </p:nvSpPr>
        <p:spPr>
          <a:xfrm>
            <a:off x="4800600" y="4146550"/>
            <a:ext cx="4288790" cy="381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6" name="灯片编号占位符 8"/>
          <p:cNvSpPr txBox="1">
            <a:spLocks noGrp="1"/>
          </p:cNvSpPr>
          <p:nvPr>
            <p:ph type="sldNum" sz="quarter" idx="1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sp>
        <p:nvSpPr>
          <p:cNvPr id="142338" name="Line 2"/>
          <p:cNvSpPr/>
          <p:nvPr/>
        </p:nvSpPr>
        <p:spPr>
          <a:xfrm>
            <a:off x="7247573" y="3235325"/>
            <a:ext cx="0" cy="1087438"/>
          </a:xfrm>
          <a:prstGeom prst="line">
            <a:avLst/>
          </a:prstGeom>
          <a:ln w="63500" cap="rnd">
            <a:solidFill>
              <a:schemeClr val="accent1"/>
            </a:solidFill>
            <a:round/>
            <a:headEnd type="none" w="med" len="med"/>
            <a:tailEnd type="triangle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sp>
      <p:sp>
        <p:nvSpPr>
          <p:cNvPr id="142339" name="Line 3"/>
          <p:cNvSpPr/>
          <p:nvPr/>
        </p:nvSpPr>
        <p:spPr>
          <a:xfrm>
            <a:off x="3502978" y="3152140"/>
            <a:ext cx="0" cy="1087438"/>
          </a:xfrm>
          <a:prstGeom prst="line">
            <a:avLst/>
          </a:prstGeom>
          <a:ln w="63500" cap="rnd">
            <a:solidFill>
              <a:schemeClr val="accent1"/>
            </a:solidFill>
            <a:round/>
            <a:headEnd type="none" w="med" len="med"/>
            <a:tailEnd type="triangle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sp>
      <p:sp>
        <p:nvSpPr>
          <p:cNvPr id="142340" name="Line 4"/>
          <p:cNvSpPr/>
          <p:nvPr/>
        </p:nvSpPr>
        <p:spPr>
          <a:xfrm>
            <a:off x="5374958" y="2439670"/>
            <a:ext cx="0" cy="1800225"/>
          </a:xfrm>
          <a:prstGeom prst="line">
            <a:avLst/>
          </a:prstGeom>
          <a:ln w="63500" cap="rnd" cmpd="sng">
            <a:solidFill>
              <a:schemeClr val="accent1">
                <a:shade val="50000"/>
              </a:schemeClr>
            </a:solidFill>
            <a:prstDash val="solid"/>
            <a:round/>
            <a:headEnd type="none" w="med" len="med"/>
            <a:tailEnd type="triangle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sp>
      <p:sp>
        <p:nvSpPr>
          <p:cNvPr id="142341" name="Text Box 5"/>
          <p:cNvSpPr txBox="1"/>
          <p:nvPr/>
        </p:nvSpPr>
        <p:spPr>
          <a:xfrm>
            <a:off x="3143250" y="4365625"/>
            <a:ext cx="61928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</a:t>
            </a:r>
            <a:r>
              <a:rPr lang="zh-CN" altLang="en-US" sz="2800" dirty="0">
                <a:solidFill>
                  <a:srgbClr val="FF33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本节重点</a:t>
            </a:r>
            <a:r>
              <a:rPr lang="en-US" altLang="zh-CN" sz="28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——</a:t>
            </a:r>
            <a:r>
              <a:rPr lang="zh-CN" altLang="en-US" sz="28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三种方法的适用范围。</a:t>
            </a:r>
            <a:endParaRPr lang="zh-CN" altLang="en-US" sz="28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42342" name="Text Box 6"/>
          <p:cNvSpPr txBox="1"/>
          <p:nvPr/>
        </p:nvSpPr>
        <p:spPr>
          <a:xfrm>
            <a:off x="3143250" y="5013325"/>
            <a:ext cx="64817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</a:t>
            </a:r>
            <a:r>
              <a:rPr lang="zh-CN" altLang="en-US" sz="2800" dirty="0">
                <a:solidFill>
                  <a:srgbClr val="FF33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本节难点</a:t>
            </a:r>
            <a:r>
              <a:rPr lang="en-US" altLang="zh-CN" sz="28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——</a:t>
            </a:r>
            <a:r>
              <a:rPr lang="zh-CN" altLang="en-US" sz="28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三种方法的更正方法。</a:t>
            </a:r>
            <a:endParaRPr lang="zh-CN" altLang="en-US" sz="28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6392" name="AutoShape 9"/>
          <p:cNvSpPr/>
          <p:nvPr/>
        </p:nvSpPr>
        <p:spPr>
          <a:xfrm>
            <a:off x="6081713" y="1582738"/>
            <a:ext cx="3178175" cy="565150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 wrap="none" anchor="ctr" anchorCtr="0"/>
          <a:p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16393" name="AutoShape 10"/>
          <p:cNvSpPr/>
          <p:nvPr/>
        </p:nvSpPr>
        <p:spPr>
          <a:xfrm>
            <a:off x="1871663" y="2452688"/>
            <a:ext cx="2728912" cy="784225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 wrap="none" anchor="ctr" anchorCtr="0"/>
          <a:p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142347" name="AutoShape 11"/>
          <p:cNvSpPr/>
          <p:nvPr/>
        </p:nvSpPr>
        <p:spPr>
          <a:xfrm>
            <a:off x="4775200" y="2843213"/>
            <a:ext cx="2554288" cy="596900"/>
          </a:xfrm>
          <a:prstGeom prst="roundRect">
            <a:avLst>
              <a:gd name="adj" fmla="val 16667"/>
            </a:avLst>
          </a:pr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anchor="ctr" anchorCtr="0"/>
          <a:p>
            <a:pPr marL="342900" indent="-342900" algn="ctr">
              <a:lnSpc>
                <a:spcPct val="13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rgbClr val="FFFFFF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划线更正法</a:t>
            </a:r>
            <a:endParaRPr lang="zh-CN" altLang="en-US" sz="2800" b="1" dirty="0">
              <a:solidFill>
                <a:srgbClr val="FFFFFF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42348" name="AutoShape 12"/>
          <p:cNvSpPr/>
          <p:nvPr/>
        </p:nvSpPr>
        <p:spPr>
          <a:xfrm>
            <a:off x="6864350" y="1984375"/>
            <a:ext cx="2554288" cy="596900"/>
          </a:xfrm>
          <a:prstGeom prst="roundRect">
            <a:avLst>
              <a:gd name="adj" fmla="val 16667"/>
            </a:avLst>
          </a:pr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anchor="ctr" anchorCtr="0"/>
          <a:p>
            <a:pPr marL="342900" indent="-342900" algn="ctr">
              <a:lnSpc>
                <a:spcPct val="13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rgbClr val="FFFFFF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红字更正法</a:t>
            </a:r>
            <a:endParaRPr lang="zh-CN" altLang="en-US" sz="2800" b="1" dirty="0">
              <a:solidFill>
                <a:srgbClr val="FFFFFF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42349" name="AutoShape 13"/>
          <p:cNvSpPr/>
          <p:nvPr/>
        </p:nvSpPr>
        <p:spPr>
          <a:xfrm>
            <a:off x="7748588" y="2857500"/>
            <a:ext cx="2554287" cy="596900"/>
          </a:xfrm>
          <a:prstGeom prst="roundRect">
            <a:avLst>
              <a:gd name="adj" fmla="val 16667"/>
            </a:avLst>
          </a:pr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anchor="ctr" anchorCtr="0"/>
          <a:p>
            <a:pPr marL="342900" indent="-342900" algn="ctr">
              <a:lnSpc>
                <a:spcPct val="13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rgbClr val="FFFFFF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补充登记法</a:t>
            </a:r>
            <a:endParaRPr lang="zh-CN" altLang="en-US" sz="2800" b="1" dirty="0">
              <a:solidFill>
                <a:srgbClr val="FFFFFF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6397" name="Rectangle 14"/>
          <p:cNvSpPr/>
          <p:nvPr/>
        </p:nvSpPr>
        <p:spPr>
          <a:xfrm>
            <a:off x="1558925" y="966788"/>
            <a:ext cx="3575050" cy="698500"/>
          </a:xfrm>
          <a:prstGeom prst="rect">
            <a:avLst/>
          </a:prstGeom>
          <a:solidFill>
            <a:srgbClr val="333399"/>
          </a:solidFill>
          <a:ln w="9525" cap="flat" cmpd="sng">
            <a:solidFill>
              <a:srgbClr val="3366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C4C4C4"/>
            </a:outerShdw>
          </a:effectLst>
        </p:spPr>
        <p:txBody>
          <a:bodyPr wrap="none" anchor="ctr" anchorCtr="0"/>
          <a:p>
            <a:pPr algn="ctr"/>
            <a:r>
              <a:rPr lang="zh-CN" altLang="en-US" sz="3200" b="1" dirty="0">
                <a:solidFill>
                  <a:srgbClr val="FFFF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本节学习内容</a:t>
            </a:r>
            <a:endParaRPr lang="zh-CN" altLang="en-US" sz="3200" b="1" dirty="0">
              <a:solidFill>
                <a:srgbClr val="FFFF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25434E-6 L -0.22344 -2.25434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423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45087E-6 L -0.23142 -0.0009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423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17919E-6 L -0.14705 -0.0020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423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00" y="-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1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2341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2341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2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2342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2342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47" grpId="0" bldLvl="0" animBg="1"/>
      <p:bldP spid="142348" grpId="0" bldLvl="0" animBg="1"/>
      <p:bldP spid="142349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7698" name="AutoShape 2"/>
          <p:cNvSpPr>
            <a:spLocks noChangeArrowheads="1"/>
          </p:cNvSpPr>
          <p:nvPr/>
        </p:nvSpPr>
        <p:spPr bwMode="auto">
          <a:xfrm>
            <a:off x="1564640" y="189230"/>
            <a:ext cx="8709025" cy="1285875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011" name="Rectangle 4"/>
          <p:cNvSpPr>
            <a:spLocks noGrp="1"/>
          </p:cNvSpPr>
          <p:nvPr>
            <p:ph type="title"/>
          </p:nvPr>
        </p:nvSpPr>
        <p:spPr>
          <a:xfrm>
            <a:off x="2152650" y="476250"/>
            <a:ext cx="7954645" cy="998855"/>
          </a:xfrm>
        </p:spPr>
        <p:txBody>
          <a:bodyPr vert="horz" wrap="square" lIns="91440" tIns="45720" rIns="91440" bIns="45720" anchor="b" anchorCtr="0"/>
          <a:p>
            <a:pPr eaLnBrk="1" hangingPunct="1">
              <a:lnSpc>
                <a:spcPct val="110000"/>
              </a:lnSpc>
            </a:pPr>
            <a:r>
              <a:rPr lang="zh-CN" altLang="en-US" b="1" kern="12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例</a:t>
            </a:r>
            <a:r>
              <a:rPr lang="en-US" altLang="zh-CN" b="1" kern="12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6</a:t>
            </a:r>
            <a:r>
              <a:rPr lang="en-US" altLang="zh-CN" b="1" kern="12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.3</a:t>
            </a:r>
            <a:r>
              <a:rPr lang="zh-CN" altLang="en-US" b="1" kern="12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：</a:t>
            </a:r>
            <a:r>
              <a:rPr lang="en-US" altLang="zh-CN" b="1" kern="12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20*4</a:t>
            </a:r>
            <a:r>
              <a:rPr lang="zh-CN" altLang="en-US" b="1" kern="12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年</a:t>
            </a:r>
            <a:r>
              <a:rPr lang="en-US" altLang="zh-CN" b="1" kern="12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8</a:t>
            </a:r>
            <a:r>
              <a:rPr lang="zh-CN" altLang="en-US" b="1" kern="12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月</a:t>
            </a:r>
            <a:r>
              <a:rPr lang="en-US" altLang="zh-CN" b="1" kern="12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15</a:t>
            </a:r>
            <a:r>
              <a:rPr lang="zh-CN" altLang="en-US" b="1" kern="12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日，用现金购买办公用品共计</a:t>
            </a:r>
            <a:r>
              <a:rPr lang="en-US" altLang="zh-CN" b="1" kern="12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230</a:t>
            </a:r>
            <a:r>
              <a:rPr lang="zh-CN" altLang="en-US" b="1" kern="12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元，填制记账凭证并登账：</a:t>
            </a:r>
            <a:endParaRPr lang="zh-CN" altLang="en-US" b="1" kern="1200" dirty="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方正粗黑宋简体" panose="02000000000000000000" charset="-122"/>
              <a:ea typeface="方正大黑体_GBK" panose="02010600010101010101" charset="-122"/>
              <a:cs typeface="+mj-cs"/>
            </a:endParaRPr>
          </a:p>
        </p:txBody>
      </p:sp>
      <p:sp>
        <p:nvSpPr>
          <p:cNvPr id="43012" name="灯片编号占位符 5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pic>
        <p:nvPicPr>
          <p:cNvPr id="43013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5560" y="1600200"/>
            <a:ext cx="9276715" cy="52152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4" name="Text Box 5"/>
          <p:cNvSpPr txBox="1"/>
          <p:nvPr/>
        </p:nvSpPr>
        <p:spPr>
          <a:xfrm>
            <a:off x="2667000" y="2614613"/>
            <a:ext cx="165735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库存现金</a:t>
            </a:r>
            <a:endParaRPr lang="zh-CN" altLang="en-US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43015" name="Text Box 6"/>
          <p:cNvSpPr txBox="1"/>
          <p:nvPr/>
        </p:nvSpPr>
        <p:spPr>
          <a:xfrm>
            <a:off x="4384993" y="2501265"/>
            <a:ext cx="352107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 20*4        8           1 5</a:t>
            </a:r>
            <a:endParaRPr lang="en-US" altLang="zh-CN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43016" name="Text Box 7"/>
          <p:cNvSpPr txBox="1"/>
          <p:nvPr/>
        </p:nvSpPr>
        <p:spPr>
          <a:xfrm>
            <a:off x="7967980" y="2501265"/>
            <a:ext cx="17272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1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现付     </a:t>
            </a:r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1</a:t>
            </a:r>
            <a:endParaRPr lang="en-US" altLang="zh-CN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43017" name="Text Box 8"/>
          <p:cNvSpPr txBox="1"/>
          <p:nvPr/>
        </p:nvSpPr>
        <p:spPr>
          <a:xfrm>
            <a:off x="2320925" y="3895725"/>
            <a:ext cx="180022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购买办公用品</a:t>
            </a:r>
            <a:endParaRPr lang="zh-CN" altLang="en-US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43018" name="Text Box 9"/>
          <p:cNvSpPr txBox="1"/>
          <p:nvPr/>
        </p:nvSpPr>
        <p:spPr>
          <a:xfrm>
            <a:off x="4519613" y="3881438"/>
            <a:ext cx="1512887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管理费用</a:t>
            </a:r>
            <a:endParaRPr lang="zh-CN" altLang="en-US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43019" name="Text Box 10"/>
          <p:cNvSpPr txBox="1"/>
          <p:nvPr/>
        </p:nvSpPr>
        <p:spPr>
          <a:xfrm>
            <a:off x="6010275" y="3895725"/>
            <a:ext cx="158432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办公费</a:t>
            </a:r>
            <a:endParaRPr lang="zh-CN" altLang="en-US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43020" name="Rectangle 11"/>
          <p:cNvSpPr/>
          <p:nvPr/>
        </p:nvSpPr>
        <p:spPr>
          <a:xfrm>
            <a:off x="8688070" y="3904615"/>
            <a:ext cx="197167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000" b="1" i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    3 2 0 0 0</a:t>
            </a:r>
            <a:r>
              <a:rPr lang="en-US" altLang="zh-CN" b="1" i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</a:t>
            </a:r>
            <a:endParaRPr lang="en-US" altLang="zh-CN" b="1" i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43021" name="Line 12"/>
          <p:cNvSpPr/>
          <p:nvPr/>
        </p:nvSpPr>
        <p:spPr>
          <a:xfrm flipV="1">
            <a:off x="7883525" y="4202430"/>
            <a:ext cx="2360295" cy="1344295"/>
          </a:xfrm>
          <a:prstGeom prst="line">
            <a:avLst/>
          </a:prstGeom>
          <a:ln w="444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022" name="Rectangle 13"/>
          <p:cNvSpPr/>
          <p:nvPr/>
        </p:nvSpPr>
        <p:spPr>
          <a:xfrm>
            <a:off x="8472170" y="5805170"/>
            <a:ext cx="198056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buNone/>
            </a:pPr>
            <a:r>
              <a:rPr lang="en-US" altLang="zh-CN" sz="2000" b="1" i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   ¥ 3 2 0 0 0</a:t>
            </a:r>
            <a:r>
              <a:rPr lang="en-US" altLang="zh-CN" b="1" i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</a:t>
            </a:r>
            <a:endParaRPr lang="en-US" altLang="zh-CN" b="1" i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43023" name="Text Box 14"/>
          <p:cNvSpPr txBox="1"/>
          <p:nvPr/>
        </p:nvSpPr>
        <p:spPr>
          <a:xfrm>
            <a:off x="10272713" y="4646613"/>
            <a:ext cx="2508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2</a:t>
            </a:r>
            <a:endParaRPr lang="en-US" altLang="zh-CN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43024" name="Text Box 15"/>
          <p:cNvSpPr txBox="1"/>
          <p:nvPr/>
        </p:nvSpPr>
        <p:spPr>
          <a:xfrm>
            <a:off x="8401050" y="6375400"/>
            <a:ext cx="79216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李四</a:t>
            </a:r>
            <a:endParaRPr lang="zh-CN" altLang="en-US" b="1" dirty="0">
              <a:solidFill>
                <a:srgbClr val="FF33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9702165" y="2637155"/>
            <a:ext cx="1765300" cy="599440"/>
          </a:xfrm>
          <a:prstGeom prst="wedgeRoundRectCallout">
            <a:avLst>
              <a:gd name="adj1" fmla="val -42841"/>
              <a:gd name="adj2" fmla="val 137711"/>
              <a:gd name="adj3" fmla="val 16667"/>
            </a:avLst>
          </a:prstGeom>
          <a:solidFill>
            <a:schemeClr val="bg1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 b="1"/>
              <a:t>金额多记</a:t>
            </a:r>
            <a:r>
              <a:rPr lang="en-US" altLang="zh-CN" b="1"/>
              <a:t>90</a:t>
            </a:r>
            <a:r>
              <a:rPr lang="zh-CN" altLang="en-US" b="1"/>
              <a:t>元</a:t>
            </a:r>
            <a:endParaRPr lang="zh-CN" altLang="en-US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4034" name="灯片编号占位符 3"/>
          <p:cNvSpPr txBox="1">
            <a:spLocks noGrp="1"/>
          </p:cNvSpPr>
          <p:nvPr>
            <p:ph type="sldNum" sz="quarter" idx="4"/>
          </p:nvPr>
        </p:nvSpPr>
        <p:spPr>
          <a:xfrm>
            <a:off x="9434513" y="6392863"/>
            <a:ext cx="1233487" cy="268287"/>
          </a:xfrm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sp>
        <p:nvSpPr>
          <p:cNvPr id="44035" name="Text Box 2"/>
          <p:cNvSpPr txBox="1"/>
          <p:nvPr/>
        </p:nvSpPr>
        <p:spPr>
          <a:xfrm>
            <a:off x="3025775" y="677863"/>
            <a:ext cx="5715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3D3F41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库存现金日记账</a:t>
            </a:r>
            <a:endParaRPr lang="zh-CN" altLang="en-US" sz="2800" b="1" dirty="0">
              <a:solidFill>
                <a:srgbClr val="3D3F4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graphicFrame>
        <p:nvGraphicFramePr>
          <p:cNvPr id="148931" name="Group 45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524000" y="1222375"/>
          <a:ext cx="9205595" cy="4493895"/>
        </p:xfrm>
        <a:graphic>
          <a:graphicData uri="http://schemas.openxmlformats.org/drawingml/2006/table">
            <a:tbl>
              <a:tblPr/>
              <a:tblGrid>
                <a:gridCol w="312420"/>
                <a:gridCol w="478155"/>
                <a:gridCol w="720725"/>
                <a:gridCol w="1765300"/>
                <a:gridCol w="215900"/>
                <a:gridCol w="258445"/>
                <a:gridCol w="279400"/>
                <a:gridCol w="189230"/>
                <a:gridCol w="234950"/>
                <a:gridCol w="266065"/>
                <a:gridCol w="262255"/>
                <a:gridCol w="204470"/>
                <a:gridCol w="234950"/>
                <a:gridCol w="234950"/>
                <a:gridCol w="203200"/>
                <a:gridCol w="265430"/>
                <a:gridCol w="239395"/>
                <a:gridCol w="228600"/>
                <a:gridCol w="217805"/>
                <a:gridCol w="228600"/>
                <a:gridCol w="355600"/>
                <a:gridCol w="121920"/>
                <a:gridCol w="287655"/>
                <a:gridCol w="215900"/>
                <a:gridCol w="213995"/>
                <a:gridCol w="266700"/>
                <a:gridCol w="234950"/>
                <a:gridCol w="217805"/>
                <a:gridCol w="25400"/>
                <a:gridCol w="225425"/>
              </a:tblGrid>
              <a:tr h="34607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 </a:t>
                      </a:r>
                      <a:r>
                        <a:rPr kumimoji="0" lang="en-US" altLang="zh-CN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20*4</a:t>
                      </a: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年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凭证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号数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摘   要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借        方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贷        方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sym typeface="Wingdings" panose="05000000000000000000" pitchFamily="2" charset="2"/>
                        </a:rPr>
                        <a:t>借或贷</a:t>
                      </a:r>
                      <a:endParaRPr kumimoji="0" lang="zh-CN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  <a:sym typeface="Wingdings" panose="05000000000000000000" pitchFamily="2" charset="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9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余        额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月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日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91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8</a:t>
                      </a:r>
                      <a:endParaRPr kumimoji="0" lang="en-US" altLang="zh-CN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</a:t>
                      </a:r>
                      <a:endParaRPr kumimoji="0" lang="en-US" altLang="zh-CN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上月结转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借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8</a:t>
                      </a:r>
                      <a:endParaRPr kumimoji="0" lang="en-US" altLang="zh-CN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15</a:t>
                      </a:r>
                      <a:endParaRPr kumimoji="0" lang="en-US" altLang="zh-CN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现付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</a:t>
                      </a:r>
                      <a:endParaRPr kumimoji="0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购办公用品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3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借</a:t>
                      </a:r>
                      <a:endParaRPr kumimoji="0" lang="zh-CN" altLang="en-US" sz="2000" b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方正大黑体_GBK" panose="02010600010101010101" charset="-122"/>
                        </a:rPr>
                        <a:t>1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6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8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536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4057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765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759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543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282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</a:tbl>
          </a:graphicData>
        </a:graphic>
      </p:graphicFrame>
      <p:graphicFrame>
        <p:nvGraphicFramePr>
          <p:cNvPr id="148905" name="Group 425"/>
          <p:cNvGraphicFramePr>
            <a:graphicFrameLocks noGrp="1"/>
          </p:cNvGraphicFramePr>
          <p:nvPr/>
        </p:nvGraphicFramePr>
        <p:xfrm>
          <a:off x="8453164" y="449739"/>
          <a:ext cx="2089150" cy="487680"/>
        </p:xfrm>
        <a:graphic>
          <a:graphicData uri="http://schemas.openxmlformats.org/drawingml/2006/table">
            <a:tbl>
              <a:tblPr/>
              <a:tblGrid>
                <a:gridCol w="1012825"/>
                <a:gridCol w="1076325"/>
              </a:tblGrid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FF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总 页 码</a:t>
                      </a:r>
                      <a:endParaRPr kumimoji="0" lang="zh-CN" altLang="en-US" sz="1600" b="1" i="0" u="none" strike="noStrike" cap="none" normalizeH="0" baseline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FF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FF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本户页次</a:t>
                      </a:r>
                      <a:endParaRPr kumimoji="0" lang="zh-CN" altLang="en-US" sz="1600" b="1" i="0" u="none" strike="noStrike" cap="none" normalizeH="0" baseline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FF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4" name="直接连接符 3"/>
          <p:cNvCxnSpPr/>
          <p:nvPr/>
        </p:nvCxnSpPr>
        <p:spPr>
          <a:xfrm flipV="1">
            <a:off x="1513840" y="2780665"/>
            <a:ext cx="9190355" cy="17145"/>
          </a:xfrm>
          <a:prstGeom prst="line">
            <a:avLst/>
          </a:prstGeom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8" name="圆角矩形标注 7"/>
          <p:cNvSpPr/>
          <p:nvPr/>
        </p:nvSpPr>
        <p:spPr>
          <a:xfrm>
            <a:off x="97790" y="2780665"/>
            <a:ext cx="1675765" cy="791845"/>
          </a:xfrm>
          <a:prstGeom prst="wedgeRoundRectCallout">
            <a:avLst>
              <a:gd name="adj1" fmla="val 56214"/>
              <a:gd name="adj2" fmla="val 74859"/>
              <a:gd name="adj3" fmla="val 16667"/>
            </a:avLst>
          </a:prstGeom>
          <a:solidFill>
            <a:schemeClr val="bg1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zh-CN" altLang="en-US" b="1"/>
              <a:t>错误记账凭证已经抄入账簿</a:t>
            </a:r>
            <a:endParaRPr lang="zh-CN" altLang="en-US" b="1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3141345"/>
            <a:ext cx="5645150" cy="312420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5058" name="标题 1"/>
          <p:cNvSpPr>
            <a:spLocks noGrp="1"/>
          </p:cNvSpPr>
          <p:nvPr>
            <p:ph type="title"/>
          </p:nvPr>
        </p:nvSpPr>
        <p:spPr>
          <a:xfrm>
            <a:off x="4289425" y="620713"/>
            <a:ext cx="3346450" cy="601662"/>
          </a:xfrm>
        </p:spPr>
        <p:txBody>
          <a:bodyPr vert="horz" wrap="square" lIns="91440" tIns="45720" rIns="91440" bIns="45720" anchor="b" anchorCtr="0"/>
          <a:p>
            <a:pPr eaLnBrk="1" hangingPunct="1"/>
            <a:r>
              <a:rPr lang="zh-CN" altLang="en-US" kern="1200" dirty="0">
                <a:solidFill>
                  <a:schemeClr val="tx2"/>
                </a:soli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管理费用明细账</a:t>
            </a:r>
            <a:endParaRPr lang="zh-CN" altLang="en-US" kern="1200" dirty="0">
              <a:solidFill>
                <a:schemeClr val="tx2"/>
              </a:solidFill>
              <a:latin typeface="方正粗黑宋简体" panose="02000000000000000000" charset="-122"/>
              <a:ea typeface="方正大黑体_GBK" panose="02010600010101010101" charset="-122"/>
              <a:cs typeface="+mj-cs"/>
            </a:endParaRPr>
          </a:p>
        </p:txBody>
      </p:sp>
      <p:sp>
        <p:nvSpPr>
          <p:cNvPr id="45059" name="灯片编号占位符 3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custDataLst>
              <p:tags r:id="rId1"/>
            </p:custDataLst>
          </p:nvPr>
        </p:nvGraphicFramePr>
        <p:xfrm>
          <a:off x="1524000" y="1412875"/>
          <a:ext cx="9036050" cy="397986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22910"/>
                <a:gridCol w="620395"/>
                <a:gridCol w="864235"/>
                <a:gridCol w="1040130"/>
                <a:gridCol w="226060"/>
                <a:gridCol w="233680"/>
                <a:gridCol w="228600"/>
                <a:gridCol w="360045"/>
                <a:gridCol w="212090"/>
                <a:gridCol w="252095"/>
                <a:gridCol w="233045"/>
                <a:gridCol w="212090"/>
                <a:gridCol w="212090"/>
                <a:gridCol w="212090"/>
                <a:gridCol w="212090"/>
                <a:gridCol w="208280"/>
                <a:gridCol w="215900"/>
                <a:gridCol w="212090"/>
                <a:gridCol w="212090"/>
                <a:gridCol w="208280"/>
                <a:gridCol w="741045"/>
                <a:gridCol w="212090"/>
                <a:gridCol w="212090"/>
                <a:gridCol w="212090"/>
                <a:gridCol w="212090"/>
                <a:gridCol w="212090"/>
                <a:gridCol w="212090"/>
                <a:gridCol w="212090"/>
                <a:gridCol w="212090"/>
              </a:tblGrid>
              <a:tr h="581660">
                <a:tc gridSpan="2">
                  <a:txBody>
                    <a:bodyPr/>
                    <a:lstStyle/>
                    <a:p>
                      <a:r>
                        <a:rPr lang="en-US" altLang="zh-CN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20*4</a:t>
                      </a:r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年</a:t>
                      </a:r>
                      <a:endParaRPr lang="zh-CN" altLang="en-US" sz="2000" b="1" dirty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凭证号数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摘要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工资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办公费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…</a:t>
                      </a:r>
                      <a:endParaRPr lang="en-US" altLang="zh-CN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    余额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396304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月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日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800" b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1154">
                <a:tc>
                  <a:txBody>
                    <a:bodyPr/>
                    <a:lstStyle/>
                    <a:p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8</a:t>
                      </a:r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15</a:t>
                      </a:r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现付</a:t>
                      </a:r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</a:t>
                      </a:r>
                      <a:endParaRPr lang="zh-CN" altLang="en-US" sz="2000" b="1" i="0" dirty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购办公用品</a:t>
                      </a:r>
                      <a:endParaRPr lang="zh-CN" altLang="en-US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3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3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437"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437"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437"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Group 425"/>
          <p:cNvGraphicFramePr>
            <a:graphicFrameLocks noGrp="1"/>
          </p:cNvGraphicFramePr>
          <p:nvPr/>
        </p:nvGraphicFramePr>
        <p:xfrm>
          <a:off x="8399463" y="636588"/>
          <a:ext cx="2089150" cy="487680"/>
        </p:xfrm>
        <a:graphic>
          <a:graphicData uri="http://schemas.openxmlformats.org/drawingml/2006/table">
            <a:tbl>
              <a:tblPr/>
              <a:tblGrid>
                <a:gridCol w="1012825"/>
                <a:gridCol w="1076325"/>
              </a:tblGrid>
              <a:tr h="243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总 页 码</a:t>
                      </a:r>
                      <a:endParaRPr kumimoji="0" lang="zh-CN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本户页次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圆角矩形标注 7"/>
          <p:cNvSpPr/>
          <p:nvPr/>
        </p:nvSpPr>
        <p:spPr>
          <a:xfrm>
            <a:off x="191135" y="3356610"/>
            <a:ext cx="1675765" cy="791845"/>
          </a:xfrm>
          <a:prstGeom prst="wedgeRoundRectCallout">
            <a:avLst>
              <a:gd name="adj1" fmla="val 56214"/>
              <a:gd name="adj2" fmla="val 74859"/>
              <a:gd name="adj3" fmla="val 16667"/>
            </a:avLst>
          </a:prstGeom>
          <a:solidFill>
            <a:schemeClr val="bg1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zh-CN" altLang="en-US" b="1"/>
              <a:t>错误记账凭证已经抄入账簿</a:t>
            </a:r>
            <a:endParaRPr lang="zh-CN" altLang="en-US" b="1"/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1369695" y="3140710"/>
            <a:ext cx="9190355" cy="17145"/>
          </a:xfrm>
          <a:prstGeom prst="line">
            <a:avLst/>
          </a:prstGeom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3284855"/>
            <a:ext cx="5645150" cy="312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7698" name="AutoShape 2"/>
          <p:cNvSpPr>
            <a:spLocks noChangeArrowheads="1"/>
          </p:cNvSpPr>
          <p:nvPr/>
        </p:nvSpPr>
        <p:spPr bwMode="auto">
          <a:xfrm>
            <a:off x="1774825" y="22225"/>
            <a:ext cx="8162925" cy="1285875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107" name="灯片编号占位符 5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pic>
        <p:nvPicPr>
          <p:cNvPr id="47108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8275" y="1600200"/>
            <a:ext cx="9225280" cy="52152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9" name="Text Box 5"/>
          <p:cNvSpPr txBox="1"/>
          <p:nvPr/>
        </p:nvSpPr>
        <p:spPr>
          <a:xfrm>
            <a:off x="2667000" y="2614613"/>
            <a:ext cx="165735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库存现金</a:t>
            </a:r>
            <a:endParaRPr lang="zh-CN" altLang="en-US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47110" name="Text Box 6"/>
          <p:cNvSpPr txBox="1"/>
          <p:nvPr/>
        </p:nvSpPr>
        <p:spPr>
          <a:xfrm>
            <a:off x="4519613" y="2606675"/>
            <a:ext cx="352107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 20*4       8            31</a:t>
            </a:r>
            <a:endParaRPr lang="en-US" altLang="zh-CN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47111" name="Text Box 7"/>
          <p:cNvSpPr txBox="1"/>
          <p:nvPr/>
        </p:nvSpPr>
        <p:spPr>
          <a:xfrm>
            <a:off x="7969250" y="2600325"/>
            <a:ext cx="17272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1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现付     </a:t>
            </a:r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2</a:t>
            </a:r>
            <a:endParaRPr lang="en-US" altLang="zh-CN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47112" name="Text Box 8"/>
          <p:cNvSpPr txBox="1"/>
          <p:nvPr/>
        </p:nvSpPr>
        <p:spPr>
          <a:xfrm>
            <a:off x="1774825" y="3895725"/>
            <a:ext cx="2744788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冲销</a:t>
            </a:r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8</a:t>
            </a: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月</a:t>
            </a:r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15</a:t>
            </a: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日现付字</a:t>
            </a:r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1</a:t>
            </a: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号凭证多记金额</a:t>
            </a:r>
            <a:endParaRPr lang="zh-CN" altLang="en-US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47113" name="Text Box 9"/>
          <p:cNvSpPr txBox="1"/>
          <p:nvPr/>
        </p:nvSpPr>
        <p:spPr>
          <a:xfrm>
            <a:off x="4655503" y="3881438"/>
            <a:ext cx="1512887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管理费用</a:t>
            </a:r>
            <a:endParaRPr lang="zh-CN" altLang="en-US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47114" name="Text Box 10"/>
          <p:cNvSpPr txBox="1"/>
          <p:nvPr/>
        </p:nvSpPr>
        <p:spPr>
          <a:xfrm>
            <a:off x="6010275" y="3895725"/>
            <a:ext cx="158432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办公费</a:t>
            </a:r>
            <a:endParaRPr lang="zh-CN" altLang="en-US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47115" name="Rectangle 11"/>
          <p:cNvSpPr/>
          <p:nvPr/>
        </p:nvSpPr>
        <p:spPr>
          <a:xfrm>
            <a:off x="8610600" y="3933190"/>
            <a:ext cx="184340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000" b="1" i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        </a:t>
            </a:r>
            <a:r>
              <a:rPr lang="en-US" altLang="zh-CN" sz="2000" b="1" i="1" dirty="0">
                <a:solidFill>
                  <a:srgbClr val="FF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9 0 0 0</a:t>
            </a:r>
            <a:r>
              <a:rPr lang="en-US" altLang="zh-CN" b="1" i="1" dirty="0">
                <a:solidFill>
                  <a:srgbClr val="FF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</a:t>
            </a:r>
            <a:endParaRPr lang="en-US" altLang="zh-CN" b="1" i="1" dirty="0">
              <a:solidFill>
                <a:srgbClr val="FF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47116" name="Line 12"/>
          <p:cNvSpPr/>
          <p:nvPr/>
        </p:nvSpPr>
        <p:spPr>
          <a:xfrm flipV="1">
            <a:off x="7967980" y="4239895"/>
            <a:ext cx="2273935" cy="1292860"/>
          </a:xfrm>
          <a:prstGeom prst="line">
            <a:avLst/>
          </a:prstGeom>
          <a:ln w="444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7117" name="Rectangle 13"/>
          <p:cNvSpPr/>
          <p:nvPr/>
        </p:nvSpPr>
        <p:spPr>
          <a:xfrm>
            <a:off x="8401050" y="5805805"/>
            <a:ext cx="213169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None/>
            </a:pPr>
            <a:r>
              <a:rPr lang="en-US" altLang="zh-CN" sz="2000" b="1" i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        ¥</a:t>
            </a:r>
            <a:r>
              <a:rPr lang="en-US" altLang="zh-CN" sz="2000" b="1" i="1" dirty="0">
                <a:solidFill>
                  <a:srgbClr val="FF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9 0 0 0</a:t>
            </a:r>
            <a:r>
              <a:rPr lang="en-US" altLang="zh-CN" b="1" i="1" dirty="0">
                <a:solidFill>
                  <a:srgbClr val="FF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</a:t>
            </a:r>
            <a:endParaRPr lang="en-US" altLang="zh-CN" b="1" i="1" dirty="0">
              <a:solidFill>
                <a:srgbClr val="FF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47118" name="Text Box 14"/>
          <p:cNvSpPr txBox="1"/>
          <p:nvPr/>
        </p:nvSpPr>
        <p:spPr>
          <a:xfrm>
            <a:off x="10272713" y="4646613"/>
            <a:ext cx="2508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2</a:t>
            </a:r>
            <a:endParaRPr lang="en-US" altLang="zh-CN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47119" name="Text Box 15"/>
          <p:cNvSpPr txBox="1"/>
          <p:nvPr/>
        </p:nvSpPr>
        <p:spPr>
          <a:xfrm>
            <a:off x="8401050" y="6375400"/>
            <a:ext cx="79216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李四</a:t>
            </a:r>
            <a:endParaRPr lang="zh-CN" altLang="en-US" b="1" dirty="0">
              <a:solidFill>
                <a:srgbClr val="FF33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47120" name="Rectangle 4"/>
          <p:cNvSpPr txBox="1"/>
          <p:nvPr/>
        </p:nvSpPr>
        <p:spPr>
          <a:xfrm>
            <a:off x="2049463" y="165100"/>
            <a:ext cx="7615237" cy="998538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>
              <a:lnSpc>
                <a:spcPct val="110000"/>
              </a:lnSpc>
            </a:pPr>
            <a:r>
              <a:rPr lang="zh-CN" altLang="en-US" sz="3200" b="1" dirty="0">
                <a:latin typeface="方正粗黑宋简体" panose="02000000000000000000" charset="-122"/>
                <a:ea typeface="方正大黑体_GBK" panose="02010600010101010101" charset="-122"/>
              </a:rPr>
              <a:t>第一步：按多记金额用红字填制记账凭证。</a:t>
            </a:r>
            <a:endParaRPr lang="zh-CN" altLang="en-US" sz="3200" b="1" dirty="0"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1847850" y="4581525"/>
            <a:ext cx="2723515" cy="10160"/>
          </a:xfrm>
          <a:prstGeom prst="line">
            <a:avLst/>
          </a:prstGeom>
          <a:ln w="31750" cap="rnd">
            <a:solidFill>
              <a:srgbClr val="C0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8" name="圆角矩形标注 7"/>
          <p:cNvSpPr/>
          <p:nvPr/>
        </p:nvSpPr>
        <p:spPr>
          <a:xfrm>
            <a:off x="9624695" y="2459990"/>
            <a:ext cx="1814830" cy="890270"/>
          </a:xfrm>
          <a:prstGeom prst="wedgeRoundRectCallout">
            <a:avLst>
              <a:gd name="adj1" fmla="val -27011"/>
              <a:gd name="adj2" fmla="val 103566"/>
              <a:gd name="adj3" fmla="val 16667"/>
            </a:avLst>
          </a:prstGeom>
          <a:solidFill>
            <a:schemeClr val="bg1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zh-CN" altLang="en-US" b="1"/>
              <a:t>红字金额表示对原来多记金额的冲销</a:t>
            </a:r>
            <a:endParaRPr lang="zh-CN" altLang="en-US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8130" name="灯片编号占位符 3"/>
          <p:cNvSpPr txBox="1">
            <a:spLocks noGrp="1"/>
          </p:cNvSpPr>
          <p:nvPr>
            <p:ph type="sldNum" sz="quarter" idx="4"/>
          </p:nvPr>
        </p:nvSpPr>
        <p:spPr>
          <a:xfrm>
            <a:off x="9434513" y="6392863"/>
            <a:ext cx="1233487" cy="268287"/>
          </a:xfrm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sp>
        <p:nvSpPr>
          <p:cNvPr id="48131" name="Text Box 2"/>
          <p:cNvSpPr txBox="1"/>
          <p:nvPr/>
        </p:nvSpPr>
        <p:spPr>
          <a:xfrm>
            <a:off x="3025775" y="677863"/>
            <a:ext cx="5715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3D3F41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库存现金日记账</a:t>
            </a:r>
            <a:endParaRPr lang="zh-CN" altLang="en-US" sz="2800" b="1" dirty="0">
              <a:solidFill>
                <a:srgbClr val="3D3F4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graphicFrame>
        <p:nvGraphicFramePr>
          <p:cNvPr id="148931" name="Group 45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524000" y="1222375"/>
          <a:ext cx="9205595" cy="4749800"/>
        </p:xfrm>
        <a:graphic>
          <a:graphicData uri="http://schemas.openxmlformats.org/drawingml/2006/table">
            <a:tbl>
              <a:tblPr/>
              <a:tblGrid>
                <a:gridCol w="312420"/>
                <a:gridCol w="478155"/>
                <a:gridCol w="720725"/>
                <a:gridCol w="1765300"/>
                <a:gridCol w="215900"/>
                <a:gridCol w="258445"/>
                <a:gridCol w="279400"/>
                <a:gridCol w="189230"/>
                <a:gridCol w="234950"/>
                <a:gridCol w="266065"/>
                <a:gridCol w="262255"/>
                <a:gridCol w="204470"/>
                <a:gridCol w="234950"/>
                <a:gridCol w="234950"/>
                <a:gridCol w="203200"/>
                <a:gridCol w="265430"/>
                <a:gridCol w="239395"/>
                <a:gridCol w="228600"/>
                <a:gridCol w="217805"/>
                <a:gridCol w="228600"/>
                <a:gridCol w="355600"/>
                <a:gridCol w="121920"/>
                <a:gridCol w="287655"/>
                <a:gridCol w="215900"/>
                <a:gridCol w="213995"/>
                <a:gridCol w="266700"/>
                <a:gridCol w="234950"/>
                <a:gridCol w="217805"/>
                <a:gridCol w="25400"/>
                <a:gridCol w="225425"/>
              </a:tblGrid>
              <a:tr h="34607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 </a:t>
                      </a:r>
                      <a:r>
                        <a:rPr kumimoji="0" lang="en-US" altLang="zh-CN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20*4</a:t>
                      </a: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年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凭证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号数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摘   要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借        方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贷        方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sym typeface="Wingdings" panose="05000000000000000000" pitchFamily="2" charset="2"/>
                        </a:rPr>
                        <a:t>借或贷</a:t>
                      </a:r>
                      <a:endParaRPr kumimoji="0" lang="zh-CN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  <a:sym typeface="Wingdings" panose="05000000000000000000" pitchFamily="2" charset="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9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余        额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2635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月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日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8</a:t>
                      </a:r>
                      <a:endParaRPr kumimoji="0" lang="en-US" altLang="zh-CN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</a:t>
                      </a:r>
                      <a:endParaRPr kumimoji="0" lang="en-US" altLang="zh-CN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上月结转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借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6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8</a:t>
                      </a:r>
                      <a:endParaRPr kumimoji="0" lang="en-US" altLang="zh-CN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15</a:t>
                      </a:r>
                      <a:endParaRPr kumimoji="0" lang="en-US" altLang="zh-CN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现付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购办公用品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3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借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="1" i="1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sym typeface="+mn-ea"/>
                        </a:rPr>
                        <a:t>1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6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8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609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8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31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现付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</a:t>
                      </a: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冲销</a:t>
                      </a: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现付字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</a:t>
                      </a: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号凭证多记金额</a:t>
                      </a: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9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借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2000" b="1" i="1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sym typeface="+mn-ea"/>
                        </a:rPr>
                        <a:t>1</a:t>
                      </a: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7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7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4063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778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762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778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762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539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2825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</a:tbl>
          </a:graphicData>
        </a:graphic>
      </p:graphicFrame>
      <p:graphicFrame>
        <p:nvGraphicFramePr>
          <p:cNvPr id="148905" name="Group 42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8453164" y="449739"/>
          <a:ext cx="2089150" cy="487680"/>
        </p:xfrm>
        <a:graphic>
          <a:graphicData uri="http://schemas.openxmlformats.org/drawingml/2006/table">
            <a:tbl>
              <a:tblPr/>
              <a:tblGrid>
                <a:gridCol w="1012825"/>
                <a:gridCol w="1076325"/>
              </a:tblGrid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FF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总 页 码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FF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FF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本户页次</a:t>
                      </a:r>
                      <a:endParaRPr kumimoji="0" lang="zh-CN" altLang="en-US" sz="1600" b="0" i="0" u="none" strike="noStrike" cap="none" normalizeH="0" baseline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FF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4" name="直接连接符 3"/>
          <p:cNvCxnSpPr/>
          <p:nvPr/>
        </p:nvCxnSpPr>
        <p:spPr>
          <a:xfrm>
            <a:off x="1569085" y="3406140"/>
            <a:ext cx="9135110" cy="2286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6" name="圆角矩形标注 5"/>
          <p:cNvSpPr/>
          <p:nvPr/>
        </p:nvSpPr>
        <p:spPr>
          <a:xfrm>
            <a:off x="8903970" y="3644900"/>
            <a:ext cx="1825625" cy="977265"/>
          </a:xfrm>
          <a:prstGeom prst="wedgeRoundRectCallout">
            <a:avLst>
              <a:gd name="adj1" fmla="val -99147"/>
              <a:gd name="adj2" fmla="val -64100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zh-CN" altLang="en-US" b="1">
                <a:solidFill>
                  <a:srgbClr val="FF0000"/>
                </a:solidFill>
              </a:rPr>
              <a:t>将记账凭证红字抄入库存现金日记账</a:t>
            </a:r>
            <a:endParaRPr lang="en-US" altLang="zh-CN" b="1">
              <a:solidFill>
                <a:srgbClr val="FF000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3080" y="3550285"/>
            <a:ext cx="5837555" cy="3251835"/>
          </a:xfrm>
          <a:prstGeom prst="rect">
            <a:avLst/>
          </a:prstGeom>
        </p:spPr>
      </p:pic>
      <p:sp>
        <p:nvSpPr>
          <p:cNvPr id="5" name="圆角矩形标注 4"/>
          <p:cNvSpPr/>
          <p:nvPr/>
        </p:nvSpPr>
        <p:spPr>
          <a:xfrm>
            <a:off x="8183880" y="5157470"/>
            <a:ext cx="1454150" cy="977265"/>
          </a:xfrm>
          <a:prstGeom prst="wedgeRoundRectCallout">
            <a:avLst>
              <a:gd name="adj1" fmla="val -102183"/>
              <a:gd name="adj2" fmla="val -56237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zh-CN" altLang="en-US" b="1">
                <a:solidFill>
                  <a:srgbClr val="FF0000"/>
                </a:solidFill>
              </a:rPr>
              <a:t>多记金额以红字登记</a:t>
            </a:r>
            <a:endParaRPr lang="en-US" altLang="zh-CN" b="1">
              <a:solidFill>
                <a:srgbClr val="FF0000"/>
              </a:solidFill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335280" y="5373370"/>
            <a:ext cx="1765935" cy="1269365"/>
          </a:xfrm>
          <a:prstGeom prst="wedgeRoundRectCallout">
            <a:avLst>
              <a:gd name="adj1" fmla="val 26663"/>
              <a:gd name="adj2" fmla="val -196673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zh-CN" altLang="en-US" b="1">
                <a:solidFill>
                  <a:srgbClr val="FF0000"/>
                </a:solidFill>
              </a:rPr>
              <a:t>将冲销多记金额的付款凭证登入库存现金日记账</a:t>
            </a:r>
            <a:endParaRPr lang="zh-CN" alt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9154" name="标题 1"/>
          <p:cNvSpPr>
            <a:spLocks noGrp="1"/>
          </p:cNvSpPr>
          <p:nvPr>
            <p:ph type="title"/>
          </p:nvPr>
        </p:nvSpPr>
        <p:spPr>
          <a:xfrm>
            <a:off x="4289425" y="620713"/>
            <a:ext cx="3346450" cy="601662"/>
          </a:xfrm>
        </p:spPr>
        <p:txBody>
          <a:bodyPr vert="horz" wrap="square" lIns="91440" tIns="45720" rIns="91440" bIns="45720" anchor="b" anchorCtr="0"/>
          <a:p>
            <a:pPr eaLnBrk="1" hangingPunct="1"/>
            <a:r>
              <a:rPr lang="zh-CN" altLang="en-US" kern="1200" dirty="0">
                <a:solidFill>
                  <a:schemeClr val="tx2"/>
                </a:soli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管理费用明细账</a:t>
            </a:r>
            <a:endParaRPr lang="zh-CN" altLang="en-US" kern="1200" dirty="0">
              <a:solidFill>
                <a:schemeClr val="tx2"/>
              </a:solidFill>
              <a:latin typeface="方正粗黑宋简体" panose="02000000000000000000" charset="-122"/>
              <a:ea typeface="方正大黑体_GBK" panose="02010600010101010101" charset="-122"/>
              <a:cs typeface="+mj-cs"/>
            </a:endParaRPr>
          </a:p>
        </p:txBody>
      </p:sp>
      <p:sp>
        <p:nvSpPr>
          <p:cNvPr id="49155" name="灯片编号占位符 3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custDataLst>
              <p:tags r:id="rId1"/>
            </p:custDataLst>
          </p:nvPr>
        </p:nvGraphicFramePr>
        <p:xfrm>
          <a:off x="1124585" y="1412875"/>
          <a:ext cx="9435465" cy="42989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07695"/>
                <a:gridCol w="610235"/>
                <a:gridCol w="845185"/>
                <a:gridCol w="1283970"/>
                <a:gridCol w="226060"/>
                <a:gridCol w="233680"/>
                <a:gridCol w="228600"/>
                <a:gridCol w="360045"/>
                <a:gridCol w="212090"/>
                <a:gridCol w="252095"/>
                <a:gridCol w="236855"/>
                <a:gridCol w="208280"/>
                <a:gridCol w="212090"/>
                <a:gridCol w="212090"/>
                <a:gridCol w="212090"/>
                <a:gridCol w="208280"/>
                <a:gridCol w="215900"/>
                <a:gridCol w="212090"/>
                <a:gridCol w="212090"/>
                <a:gridCol w="208280"/>
                <a:gridCol w="741045"/>
                <a:gridCol w="208280"/>
                <a:gridCol w="215900"/>
                <a:gridCol w="212090"/>
                <a:gridCol w="212090"/>
                <a:gridCol w="212090"/>
                <a:gridCol w="212090"/>
                <a:gridCol w="212090"/>
                <a:gridCol w="212090"/>
              </a:tblGrid>
              <a:tr h="822999">
                <a:tc gridSpan="2">
                  <a:txBody>
                    <a:bodyPr/>
                    <a:lstStyle/>
                    <a:p>
                      <a:r>
                        <a:rPr lang="en-US" altLang="zh-CN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20*4</a:t>
                      </a:r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年</a:t>
                      </a:r>
                      <a:endParaRPr lang="zh-CN" altLang="en-US" sz="2000" b="1" dirty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凭证号数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摘要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工资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办公费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…….</a:t>
                      </a:r>
                      <a:endParaRPr lang="en-US" altLang="zh-CN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余额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396259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月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日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800" b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1073">
                <a:tc>
                  <a:txBody>
                    <a:bodyPr/>
                    <a:lstStyle/>
                    <a:p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8</a:t>
                      </a:r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15</a:t>
                      </a:r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现付字</a:t>
                      </a:r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</a:t>
                      </a:r>
                      <a:r>
                        <a:rPr lang="zh-CN" altLang="en-US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号</a:t>
                      </a:r>
                      <a:endParaRPr lang="zh-CN" altLang="en-US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购办公用品</a:t>
                      </a:r>
                      <a:endParaRPr lang="zh-CN" altLang="en-US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3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3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8535">
                <a:tc>
                  <a:txBody>
                    <a:bodyPr/>
                    <a:lstStyle/>
                    <a:p>
                      <a:endParaRPr lang="en-US" altLang="zh-CN" sz="200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zh-CN" sz="200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i="1" dirty="0" smtClean="0">
                        <a:solidFill>
                          <a:srgbClr val="FF0000"/>
                        </a:solidFill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i="1" dirty="0" smtClean="0">
                        <a:solidFill>
                          <a:srgbClr val="FF0000"/>
                        </a:solidFill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i="1" dirty="0" smtClean="0">
                        <a:solidFill>
                          <a:srgbClr val="FF0000"/>
                        </a:solidFill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i="1" dirty="0" smtClean="0">
                        <a:solidFill>
                          <a:srgbClr val="FF0000"/>
                        </a:solidFill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i="1" dirty="0" smtClean="0">
                        <a:solidFill>
                          <a:srgbClr val="FF0000"/>
                        </a:solidFill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i="1" dirty="0">
                        <a:latin typeface="Times New Roman" panose="02020603050405020304" pitchFamily="18" charset="0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i="1" dirty="0">
                        <a:latin typeface="Times New Roman" panose="02020603050405020304" pitchFamily="18" charset="0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i="1" dirty="0" smtClean="0"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i="1" dirty="0" smtClean="0"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i="1" dirty="0" smtClean="0"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i="1" dirty="0" smtClean="0"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i="1" dirty="0" smtClean="0"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i="1" dirty="0" smtClean="0"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359"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359"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Group 425"/>
          <p:cNvGraphicFramePr>
            <a:graphicFrameLocks noGrp="1"/>
          </p:cNvGraphicFramePr>
          <p:nvPr/>
        </p:nvGraphicFramePr>
        <p:xfrm>
          <a:off x="8399463" y="636588"/>
          <a:ext cx="2089150" cy="487680"/>
        </p:xfrm>
        <a:graphic>
          <a:graphicData uri="http://schemas.openxmlformats.org/drawingml/2006/table">
            <a:tbl>
              <a:tblPr/>
              <a:tblGrid>
                <a:gridCol w="1012825"/>
                <a:gridCol w="1076325"/>
              </a:tblGrid>
              <a:tr h="243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总 页 码</a:t>
                      </a:r>
                      <a:endParaRPr kumimoji="0" lang="zh-CN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本户页次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7752080" y="4796790"/>
            <a:ext cx="1825625" cy="977265"/>
          </a:xfrm>
          <a:prstGeom prst="wedgeRoundRectCallout">
            <a:avLst>
              <a:gd name="adj1" fmla="val -97408"/>
              <a:gd name="adj2" fmla="val 50324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zh-CN" altLang="en-US" b="1">
                <a:solidFill>
                  <a:srgbClr val="FF0000"/>
                </a:solidFill>
              </a:rPr>
              <a:t>将记账凭证红字抄入管理费用明细账</a:t>
            </a:r>
            <a:endParaRPr lang="en-US" altLang="zh-CN" b="1">
              <a:solidFill>
                <a:srgbClr val="FF0000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055370" y="4364990"/>
            <a:ext cx="9504680" cy="0"/>
          </a:xfrm>
          <a:prstGeom prst="line">
            <a:avLst/>
          </a:prstGeom>
          <a:ln w="44450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1127760" y="3636010"/>
            <a:ext cx="534035" cy="4076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 dirty="0" smtClean="0"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8</a:t>
            </a:r>
            <a:endParaRPr lang="en-US" altLang="zh-CN" sz="2000" dirty="0" smtClean="0">
              <a:latin typeface="方正粗黑宋简体" panose="02000000000000000000" charset="-122"/>
              <a:ea typeface="方正大黑体_GBK" panose="0201060001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75460" y="3644900"/>
            <a:ext cx="5403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dirty="0" smtClean="0"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31</a:t>
            </a:r>
            <a:endParaRPr lang="en-US" altLang="zh-CN" sz="2000" dirty="0" smtClean="0">
              <a:latin typeface="方正粗黑宋简体" panose="02000000000000000000" charset="-122"/>
              <a:ea typeface="方正大黑体_GBK" panose="0201060001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51405" y="3573145"/>
            <a:ext cx="86423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dirty="0" smtClean="0"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现付字</a:t>
            </a:r>
            <a:r>
              <a:rPr lang="en-US" altLang="zh-CN" sz="2000" dirty="0" smtClean="0"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2</a:t>
            </a:r>
            <a:r>
              <a:rPr lang="zh-CN" altLang="en-US" sz="2000" dirty="0" smtClean="0"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号</a:t>
            </a:r>
            <a:endParaRPr lang="zh-CN" altLang="en-US" sz="2000" dirty="0" smtClean="0">
              <a:latin typeface="方正粗黑宋简体" panose="02000000000000000000" charset="-122"/>
              <a:ea typeface="方正大黑体_GBK" panose="0201060001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43250" y="3356610"/>
            <a:ext cx="132778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dirty="0" smtClean="0"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冲销现付字</a:t>
            </a:r>
            <a:r>
              <a:rPr lang="en-US" altLang="zh-CN" sz="2000" dirty="0" smtClean="0"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1</a:t>
            </a:r>
            <a:r>
              <a:rPr lang="zh-CN" altLang="en-US" sz="2000" dirty="0" smtClean="0"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号多记金额</a:t>
            </a:r>
            <a:endParaRPr lang="zh-CN" altLang="en-US" sz="2000" dirty="0" smtClean="0">
              <a:latin typeface="方正粗黑宋简体" panose="02000000000000000000" charset="-122"/>
              <a:ea typeface="方正大黑体_GBK" panose="02010600010101010101" charset="-122"/>
              <a:sym typeface="+mn-ea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9499600" y="3333115"/>
          <a:ext cx="1060450" cy="9893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2090"/>
                <a:gridCol w="212090"/>
                <a:gridCol w="212090"/>
                <a:gridCol w="212090"/>
                <a:gridCol w="212090"/>
              </a:tblGrid>
              <a:tr h="989330">
                <a:tc>
                  <a:txBody>
                    <a:bodyPr/>
                    <a:p>
                      <a:pPr algn="ctr"/>
                      <a:r>
                        <a:rPr lang="en-US" altLang="zh-CN" sz="2000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zh-CN" sz="2000" i="1" dirty="0" smtClean="0"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000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zh-CN" sz="2000" i="1" dirty="0" smtClean="0"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000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zh-CN" sz="2000" i="1" dirty="0" smtClean="0"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000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zh-CN" sz="2000" i="1" dirty="0" smtClean="0"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000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zh-CN" sz="2000" i="1" dirty="0" smtClean="0"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7181850" y="3888105"/>
            <a:ext cx="313055" cy="4762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 i="1" dirty="0" smtClean="0">
                <a:solidFill>
                  <a:srgbClr val="FF0000"/>
                </a:solidFill>
                <a:latin typeface="方正粗黑宋简体" panose="02000000000000000000" charset="-122"/>
                <a:ea typeface="方正大黑体_GBK" panose="02010600010101010101" charset="-122"/>
                <a:cs typeface="Times New Roman" panose="02020603050405020304" pitchFamily="18" charset="0"/>
                <a:sym typeface="+mn-ea"/>
              </a:rPr>
              <a:t>9</a:t>
            </a:r>
            <a:endParaRPr lang="en-US" altLang="zh-CN" sz="2000" i="1" dirty="0" smtClean="0">
              <a:solidFill>
                <a:srgbClr val="FF0000"/>
              </a:solidFill>
              <a:latin typeface="方正粗黑宋简体" panose="02000000000000000000" charset="-122"/>
              <a:ea typeface="方正大黑体_GBK" panose="0201060001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417435" y="3888105"/>
            <a:ext cx="334645" cy="4832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 i="1" dirty="0" smtClean="0">
                <a:solidFill>
                  <a:srgbClr val="FF0000"/>
                </a:solidFill>
                <a:latin typeface="方正粗黑宋简体" panose="02000000000000000000" charset="-122"/>
                <a:ea typeface="方正大黑体_GBK" panose="02010600010101010101" charset="-122"/>
                <a:cs typeface="Times New Roman" panose="02020603050405020304" pitchFamily="18" charset="0"/>
                <a:sym typeface="+mn-ea"/>
              </a:rPr>
              <a:t>0</a:t>
            </a:r>
            <a:endParaRPr lang="en-US" altLang="zh-CN" sz="2000" i="1" dirty="0" smtClean="0">
              <a:solidFill>
                <a:srgbClr val="FF0000"/>
              </a:solidFill>
              <a:latin typeface="方正粗黑宋简体" panose="02000000000000000000" charset="-122"/>
              <a:ea typeface="方正大黑体_GBK" panose="0201060001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630160" y="3888740"/>
            <a:ext cx="323215" cy="3683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 i="1" dirty="0" smtClean="0">
                <a:solidFill>
                  <a:srgbClr val="FF0000"/>
                </a:solidFill>
                <a:latin typeface="方正粗黑宋简体" panose="02000000000000000000" charset="-122"/>
                <a:ea typeface="方正大黑体_GBK" panose="02010600010101010101" charset="-122"/>
                <a:cs typeface="Times New Roman" panose="02020603050405020304" pitchFamily="18" charset="0"/>
                <a:sym typeface="+mn-ea"/>
              </a:rPr>
              <a:t>0</a:t>
            </a:r>
            <a:endParaRPr lang="en-US" altLang="zh-CN" sz="2000" i="1" dirty="0" smtClean="0">
              <a:solidFill>
                <a:srgbClr val="FF0000"/>
              </a:solidFill>
              <a:latin typeface="方正粗黑宋简体" panose="02000000000000000000" charset="-122"/>
              <a:ea typeface="方正大黑体_GBK" panose="0201060001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839075" y="3889375"/>
            <a:ext cx="271780" cy="4032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 i="1" dirty="0" smtClean="0">
                <a:solidFill>
                  <a:srgbClr val="FF0000"/>
                </a:solidFill>
                <a:latin typeface="方正粗黑宋简体" panose="02000000000000000000" charset="-122"/>
                <a:ea typeface="方正大黑体_GBK" panose="02010600010101010101" charset="-122"/>
                <a:cs typeface="Times New Roman" panose="02020603050405020304" pitchFamily="18" charset="0"/>
                <a:sym typeface="+mn-ea"/>
              </a:rPr>
              <a:t>0</a:t>
            </a:r>
            <a:endParaRPr lang="en-US" altLang="zh-CN" sz="2000" i="1" dirty="0" smtClean="0">
              <a:solidFill>
                <a:srgbClr val="FF0000"/>
              </a:solidFill>
              <a:latin typeface="方正粗黑宋简体" panose="02000000000000000000" charset="-122"/>
              <a:ea typeface="方正大黑体_GBK" panose="02010600010101010101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 t="5305"/>
          <a:stretch>
            <a:fillRect/>
          </a:stretch>
        </p:blipFill>
        <p:spPr>
          <a:xfrm>
            <a:off x="1847215" y="4407535"/>
            <a:ext cx="4899660" cy="2440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/>
      <p:bldP spid="5" grpId="0"/>
      <p:bldP spid="8" grpId="0"/>
      <p:bldP spid="9" grpId="0"/>
      <p:bldP spid="19" grpId="0"/>
      <p:bldP spid="18" grpId="0"/>
      <p:bldP spid="17" grpId="0"/>
      <p:bldP spid="1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0178" name="灯片编号占位符 5"/>
          <p:cNvSpPr txBox="1">
            <a:spLocks noGrp="1"/>
          </p:cNvSpPr>
          <p:nvPr>
            <p:ph type="sldNum" sz="quarter" idx="4"/>
          </p:nvPr>
        </p:nvSpPr>
        <p:spPr>
          <a:xfrm>
            <a:off x="8610600" y="6356350"/>
            <a:ext cx="2057400" cy="365125"/>
          </a:xfrm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sp>
        <p:nvSpPr>
          <p:cNvPr id="50179" name="Rectangle 5"/>
          <p:cNvSpPr>
            <a:spLocks noGrp="1"/>
          </p:cNvSpPr>
          <p:nvPr>
            <p:ph type="ctrTitle"/>
          </p:nvPr>
        </p:nvSpPr>
        <p:spPr>
          <a:xfrm>
            <a:off x="4079875" y="1268730"/>
            <a:ext cx="3709670" cy="758825"/>
          </a:xfrm>
          <a:solidFill>
            <a:srgbClr val="00B0F0"/>
          </a:solidFill>
          <a:ln>
            <a:solidFill>
              <a:schemeClr val="bg1">
                <a:alpha val="100000"/>
              </a:schemeClr>
            </a:solidFill>
            <a:miter lim="800000"/>
          </a:ln>
          <a:effectLst>
            <a:outerShdw dist="107763" dir="8100000" algn="ctr" rotWithShape="0">
              <a:schemeClr val="bg2">
                <a:alpha val="50000"/>
              </a:schemeClr>
            </a:outerShdw>
          </a:effectLst>
        </p:spPr>
        <p:txBody>
          <a:bodyPr vert="horz" wrap="square" lIns="91440" tIns="45720" rIns="91440" bIns="45720" anchor="b" anchorCtr="0"/>
          <a:p>
            <a:pPr algn="l" eaLnBrk="1" hangingPunct="1">
              <a:buClrTx/>
              <a:buSzTx/>
              <a:buFontTx/>
            </a:pPr>
            <a:r>
              <a:rPr lang="zh-CN" altLang="en-US" b="1" kern="1200" dirty="0">
                <a:solidFill>
                  <a:schemeClr val="bg1"/>
                </a:soli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三、补充登记法</a:t>
            </a:r>
            <a:endParaRPr lang="zh-CN" altLang="en-US" b="1" kern="1200" dirty="0">
              <a:solidFill>
                <a:schemeClr val="bg1"/>
              </a:solidFill>
              <a:latin typeface="方正粗黑宋简体" panose="02000000000000000000" charset="-122"/>
              <a:ea typeface="方正大黑体_GBK" panose="02010600010101010101" charset="-122"/>
              <a:cs typeface="+mj-cs"/>
            </a:endParaRPr>
          </a:p>
        </p:txBody>
      </p:sp>
      <p:sp>
        <p:nvSpPr>
          <p:cNvPr id="50180" name="Rectangle 2"/>
          <p:cNvSpPr>
            <a:spLocks noGrp="1"/>
          </p:cNvSpPr>
          <p:nvPr>
            <p:ph type="subTitle" idx="1"/>
          </p:nvPr>
        </p:nvSpPr>
        <p:spPr>
          <a:xfrm>
            <a:off x="3287713" y="2708275"/>
            <a:ext cx="5256212" cy="1939925"/>
          </a:xfrm>
        </p:spPr>
        <p:txBody>
          <a:bodyPr vert="horz" wrap="square" lIns="91440" tIns="45720" rIns="91440" bIns="45720" anchor="t" anchorCtr="0"/>
          <a:p>
            <a:pPr algn="ctr" eaLnBrk="1" hangingPunct="1">
              <a:buSzPct val="60000"/>
            </a:pPr>
            <a:r>
              <a:rPr lang="zh-CN" altLang="en-US" sz="2800" b="1" kern="1200" dirty="0">
                <a:solidFill>
                  <a:srgbClr val="0000FF"/>
                </a:solidFill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（一）适用范围</a:t>
            </a:r>
            <a:endParaRPr lang="zh-CN" altLang="en-US" sz="2800" b="1" kern="1200" dirty="0">
              <a:solidFill>
                <a:srgbClr val="0000FF"/>
              </a:solidFill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  <a:p>
            <a:pPr algn="ctr" eaLnBrk="1" hangingPunct="1">
              <a:buSzPct val="60000"/>
            </a:pPr>
            <a:endParaRPr lang="zh-CN" altLang="en-US" sz="2800" b="1" kern="1200" dirty="0">
              <a:solidFill>
                <a:srgbClr val="0000FF"/>
              </a:solidFill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  <a:p>
            <a:pPr algn="ctr" eaLnBrk="1" hangingPunct="1">
              <a:buSzPct val="60000"/>
            </a:pPr>
            <a:r>
              <a:rPr lang="zh-CN" altLang="en-US" sz="2800" b="1" kern="1200" dirty="0">
                <a:solidFill>
                  <a:srgbClr val="0000FF"/>
                </a:solidFill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（二）更正方法</a:t>
            </a:r>
            <a:endParaRPr lang="zh-CN" altLang="en-US" sz="2800" b="1" kern="1200" dirty="0">
              <a:solidFill>
                <a:srgbClr val="0000FF"/>
              </a:solidFill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</p:txBody>
      </p:sp>
      <p:pic>
        <p:nvPicPr>
          <p:cNvPr id="50181" name="Picture 3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8438" y="2781300"/>
            <a:ext cx="534987" cy="512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2" name="Picture 6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76688" y="3789363"/>
            <a:ext cx="534987" cy="5127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02" name="灯片编号占位符 4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sp>
        <p:nvSpPr>
          <p:cNvPr id="51203" name="Rectangle 2"/>
          <p:cNvSpPr/>
          <p:nvPr/>
        </p:nvSpPr>
        <p:spPr>
          <a:xfrm>
            <a:off x="1739900" y="2101850"/>
            <a:ext cx="892810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5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在记账以后，发现记账凭证中应借、应贷科目无错误，但所记金额小于应记金额。</a:t>
            </a:r>
            <a:endParaRPr lang="zh-CN" altLang="en-US" sz="32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grpSp>
        <p:nvGrpSpPr>
          <p:cNvPr id="150533" name="Group 5"/>
          <p:cNvGrpSpPr/>
          <p:nvPr/>
        </p:nvGrpSpPr>
        <p:grpSpPr>
          <a:xfrm>
            <a:off x="1857375" y="4270375"/>
            <a:ext cx="1638300" cy="1104900"/>
            <a:chOff x="0" y="2206"/>
            <a:chExt cx="1655" cy="952"/>
          </a:xfrm>
        </p:grpSpPr>
        <p:sp>
          <p:nvSpPr>
            <p:cNvPr id="51214" name="AutoShape 6"/>
            <p:cNvSpPr/>
            <p:nvPr/>
          </p:nvSpPr>
          <p:spPr>
            <a:xfrm>
              <a:off x="0" y="2206"/>
              <a:ext cx="1655" cy="952"/>
            </a:xfrm>
            <a:prstGeom prst="roundRect">
              <a:avLst>
                <a:gd name="adj" fmla="val 16667"/>
              </a:avLst>
            </a:prstGeom>
            <a:solidFill>
              <a:srgbClr val="0000FF">
                <a:alpha val="76862"/>
              </a:srgbClr>
            </a:solidFill>
            <a:ln w="952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51215" name="AutoShape 7"/>
            <p:cNvSpPr/>
            <p:nvPr/>
          </p:nvSpPr>
          <p:spPr>
            <a:xfrm>
              <a:off x="90" y="2295"/>
              <a:ext cx="1419" cy="726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wrap="none" anchor="ctr" anchorCtr="0"/>
            <a:p>
              <a:pPr algn="ctr" eaLnBrk="0" hangingPunct="0"/>
              <a:r>
                <a:rPr lang="zh-CN" altLang="en-US" sz="2800" b="1" dirty="0">
                  <a:solidFill>
                    <a:srgbClr val="00206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科目方向</a:t>
              </a:r>
              <a:endParaRPr lang="zh-CN" altLang="en-US" sz="2800" b="1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  <a:p>
              <a:pPr algn="ctr" eaLnBrk="0" hangingPunct="0"/>
              <a:r>
                <a:rPr lang="zh-CN" altLang="en-US" sz="2800" b="1" dirty="0">
                  <a:solidFill>
                    <a:srgbClr val="00206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无错</a:t>
              </a:r>
              <a:endParaRPr lang="zh-CN" altLang="en-US" sz="2800" b="1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</p:grpSp>
      <p:grpSp>
        <p:nvGrpSpPr>
          <p:cNvPr id="150536" name="Group 8"/>
          <p:cNvGrpSpPr/>
          <p:nvPr/>
        </p:nvGrpSpPr>
        <p:grpSpPr>
          <a:xfrm>
            <a:off x="4395788" y="4248150"/>
            <a:ext cx="1878012" cy="1173163"/>
            <a:chOff x="1791" y="1934"/>
            <a:chExt cx="1905" cy="1224"/>
          </a:xfrm>
        </p:grpSpPr>
        <p:sp>
          <p:nvSpPr>
            <p:cNvPr id="51212" name="AutoShape 9"/>
            <p:cNvSpPr/>
            <p:nvPr/>
          </p:nvSpPr>
          <p:spPr>
            <a:xfrm>
              <a:off x="1791" y="1934"/>
              <a:ext cx="1905" cy="1224"/>
            </a:xfrm>
            <a:prstGeom prst="roundRect">
              <a:avLst>
                <a:gd name="adj" fmla="val 16667"/>
              </a:avLst>
            </a:prstGeom>
            <a:solidFill>
              <a:srgbClr val="00B0F0"/>
            </a:solidFill>
            <a:ln w="952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51213" name="AutoShape 10"/>
            <p:cNvSpPr/>
            <p:nvPr/>
          </p:nvSpPr>
          <p:spPr>
            <a:xfrm>
              <a:off x="1927" y="2069"/>
              <a:ext cx="1633" cy="952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6667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/>
              <a:r>
                <a:rPr lang="zh-CN" altLang="en-US" sz="2800" b="1" dirty="0">
                  <a:solidFill>
                    <a:srgbClr val="00206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金额有错</a:t>
              </a:r>
              <a:endParaRPr lang="zh-CN" altLang="en-US" sz="2800" b="1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</p:grpSp>
      <p:grpSp>
        <p:nvGrpSpPr>
          <p:cNvPr id="150539" name="Group 11"/>
          <p:cNvGrpSpPr/>
          <p:nvPr/>
        </p:nvGrpSpPr>
        <p:grpSpPr>
          <a:xfrm>
            <a:off x="6970713" y="3695700"/>
            <a:ext cx="3009900" cy="1738313"/>
            <a:chOff x="3230" y="2485"/>
            <a:chExt cx="1055" cy="801"/>
          </a:xfrm>
        </p:grpSpPr>
        <p:sp>
          <p:nvSpPr>
            <p:cNvPr id="51210" name="AutoShape 12"/>
            <p:cNvSpPr/>
            <p:nvPr/>
          </p:nvSpPr>
          <p:spPr>
            <a:xfrm>
              <a:off x="3230" y="2485"/>
              <a:ext cx="1055" cy="801"/>
            </a:xfrm>
            <a:prstGeom prst="flowChartAlternateProcess">
              <a:avLst/>
            </a:prstGeom>
            <a:solidFill>
              <a:srgbClr val="00B0F0"/>
            </a:solidFill>
            <a:ln w="9525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51211" name="AutoShape 13"/>
            <p:cNvSpPr/>
            <p:nvPr/>
          </p:nvSpPr>
          <p:spPr>
            <a:xfrm>
              <a:off x="3292" y="2603"/>
              <a:ext cx="894" cy="575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635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/>
              <a:r>
                <a:rPr lang="zh-CN" altLang="en-US" sz="2800" b="1" dirty="0">
                  <a:solidFill>
                    <a:srgbClr val="00206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所记金额</a:t>
              </a:r>
              <a:endParaRPr lang="zh-CN" altLang="en-US" sz="2800" b="1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  <a:p>
              <a:pPr algn="ctr" eaLnBrk="0" hangingPunct="0"/>
              <a:r>
                <a:rPr lang="zh-CN" altLang="en-US" sz="2800" b="1" dirty="0">
                  <a:solidFill>
                    <a:srgbClr val="FF330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小于</a:t>
              </a:r>
              <a:endParaRPr lang="zh-CN" altLang="en-US" sz="2800" b="1" dirty="0">
                <a:solidFill>
                  <a:srgbClr val="FF330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  <a:p>
              <a:pPr algn="ctr" eaLnBrk="0" hangingPunct="0"/>
              <a:r>
                <a:rPr lang="zh-CN" altLang="en-US" sz="2800" b="1" dirty="0">
                  <a:solidFill>
                    <a:srgbClr val="00206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应记金额</a:t>
              </a:r>
              <a:endParaRPr lang="zh-CN" altLang="en-US" sz="2800" b="1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</p:grpSp>
      <p:sp>
        <p:nvSpPr>
          <p:cNvPr id="150542" name="Line 14"/>
          <p:cNvSpPr/>
          <p:nvPr/>
        </p:nvSpPr>
        <p:spPr>
          <a:xfrm flipV="1">
            <a:off x="6991985" y="2723515"/>
            <a:ext cx="3528695" cy="5715"/>
          </a:xfrm>
          <a:prstGeom prst="line">
            <a:avLst/>
          </a:prstGeom>
          <a:ln w="476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0543" name="Line 15"/>
          <p:cNvSpPr/>
          <p:nvPr/>
        </p:nvSpPr>
        <p:spPr>
          <a:xfrm flipV="1">
            <a:off x="1831340" y="3413125"/>
            <a:ext cx="5926455" cy="33020"/>
          </a:xfrm>
          <a:prstGeom prst="line">
            <a:avLst/>
          </a:prstGeom>
          <a:ln w="508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209" name="Rectangle 16"/>
          <p:cNvSpPr/>
          <p:nvPr/>
        </p:nvSpPr>
        <p:spPr>
          <a:xfrm>
            <a:off x="1487805" y="764858"/>
            <a:ext cx="3419475" cy="652462"/>
          </a:xfrm>
          <a:prstGeom prst="rect">
            <a:avLst/>
          </a:prstGeom>
          <a:gradFill>
            <a:gsLst>
              <a:gs pos="50000">
                <a:schemeClr val="accent2"/>
              </a:gs>
              <a:gs pos="0">
                <a:schemeClr val="accent2">
                  <a:lumMod val="25000"/>
                  <a:lumOff val="75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  <a:ln w="9525">
            <a:noFill/>
          </a:ln>
          <a:effectLst>
            <a:outerShdw dist="107763" dir="13499999" sx="75000" sy="75000" algn="tl" rotWithShape="0">
              <a:schemeClr val="bg2">
                <a:alpha val="50000"/>
              </a:schemeClr>
            </a:outerShdw>
          </a:effectLst>
        </p:spPr>
        <p:txBody>
          <a:bodyPr wrap="none" anchor="ctr" anchorCtr="0"/>
          <a:p>
            <a:pPr marL="342900" indent="-342900">
              <a:lnSpc>
                <a:spcPct val="105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FFFFFF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（一）适用范围</a:t>
            </a:r>
            <a:endParaRPr lang="zh-CN" altLang="en-US" sz="3200" b="1" dirty="0">
              <a:solidFill>
                <a:srgbClr val="FFFFFF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0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0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50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2226" name="灯片编号占位符 3"/>
          <p:cNvSpPr txBox="1">
            <a:spLocks noGrp="1"/>
          </p:cNvSpPr>
          <p:nvPr>
            <p:ph type="sldNum" sz="quarter" idx="4"/>
          </p:nvPr>
        </p:nvSpPr>
        <p:spPr>
          <a:xfrm>
            <a:off x="9434513" y="6392863"/>
            <a:ext cx="1233487" cy="268287"/>
          </a:xfrm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sp>
        <p:nvSpPr>
          <p:cNvPr id="151556" name="Rectangle 4"/>
          <p:cNvSpPr/>
          <p:nvPr/>
        </p:nvSpPr>
        <p:spPr>
          <a:xfrm>
            <a:off x="2489200" y="2524125"/>
            <a:ext cx="7874635" cy="7308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42900" indent="-342900">
              <a:lnSpc>
                <a:spcPct val="130000"/>
              </a:lnSpc>
              <a:spcBef>
                <a:spcPct val="20000"/>
              </a:spcBef>
              <a:buBlip>
                <a:blip r:embed="rId1"/>
              </a:buBlip>
            </a:pPr>
            <a:r>
              <a:rPr lang="zh-CN" altLang="en-US" sz="3200" b="1" dirty="0">
                <a:solidFill>
                  <a:srgbClr val="000099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计算所记金额与应记金额之间的差额。</a:t>
            </a:r>
            <a:endParaRPr lang="zh-CN" altLang="en-US" sz="3200" b="1" dirty="0">
              <a:solidFill>
                <a:srgbClr val="000099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51557" name="Rectangle 5"/>
          <p:cNvSpPr/>
          <p:nvPr/>
        </p:nvSpPr>
        <p:spPr>
          <a:xfrm>
            <a:off x="2423795" y="3716655"/>
            <a:ext cx="8369300" cy="2011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42900" indent="-342900">
              <a:lnSpc>
                <a:spcPct val="130000"/>
              </a:lnSpc>
              <a:spcBef>
                <a:spcPct val="20000"/>
              </a:spcBef>
              <a:buBlip>
                <a:blip r:embed="rId1"/>
              </a:buBlip>
            </a:pPr>
            <a:r>
              <a:rPr lang="zh-CN" altLang="en-US" sz="3200" b="1" dirty="0">
                <a:solidFill>
                  <a:srgbClr val="000099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将应记金额与实记金额之间的差额用蓝字或黑字填制一张记账凭证，据以登记入账，加以补充。</a:t>
            </a:r>
            <a:endParaRPr lang="zh-CN" altLang="en-US" sz="3200" b="1" dirty="0">
              <a:solidFill>
                <a:srgbClr val="000099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52229" name="Rectangle 6"/>
          <p:cNvSpPr/>
          <p:nvPr/>
        </p:nvSpPr>
        <p:spPr>
          <a:xfrm>
            <a:off x="1524000" y="1217613"/>
            <a:ext cx="3419475" cy="652462"/>
          </a:xfrm>
          <a:prstGeom prst="rect">
            <a:avLst/>
          </a:prstGeom>
          <a:solidFill>
            <a:srgbClr val="008080"/>
          </a:solidFill>
          <a:ln w="9525">
            <a:noFill/>
          </a:ln>
          <a:effectLst>
            <a:outerShdw dist="107763" dir="13499999" sx="75000" sy="75000" algn="tl" rotWithShape="0">
              <a:schemeClr val="bg2">
                <a:alpha val="50000"/>
              </a:schemeClr>
            </a:outerShdw>
          </a:effectLst>
        </p:spPr>
        <p:txBody>
          <a:bodyPr wrap="none" anchor="ctr" anchorCtr="0"/>
          <a:p>
            <a:pPr marL="342900" indent="-342900">
              <a:lnSpc>
                <a:spcPct val="105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FFFFFF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（二）更正方法</a:t>
            </a:r>
            <a:endParaRPr lang="zh-CN" altLang="en-US" sz="3200" b="1" dirty="0">
              <a:solidFill>
                <a:srgbClr val="FFFFFF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1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51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6" grpId="0"/>
      <p:bldP spid="15155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7698" name="AutoShape 2"/>
          <p:cNvSpPr>
            <a:spLocks noChangeArrowheads="1"/>
          </p:cNvSpPr>
          <p:nvPr/>
        </p:nvSpPr>
        <p:spPr bwMode="auto">
          <a:xfrm>
            <a:off x="1564640" y="189230"/>
            <a:ext cx="8709025" cy="1285875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011" name="Rectangle 4"/>
          <p:cNvSpPr>
            <a:spLocks noGrp="1"/>
          </p:cNvSpPr>
          <p:nvPr>
            <p:ph type="title"/>
          </p:nvPr>
        </p:nvSpPr>
        <p:spPr>
          <a:xfrm>
            <a:off x="2152650" y="476250"/>
            <a:ext cx="7954645" cy="998855"/>
          </a:xfrm>
        </p:spPr>
        <p:txBody>
          <a:bodyPr vert="horz" wrap="square" lIns="91440" tIns="45720" rIns="91440" bIns="45720" anchor="b" anchorCtr="0"/>
          <a:p>
            <a:pPr eaLnBrk="1" hangingPunct="1">
              <a:lnSpc>
                <a:spcPct val="110000"/>
              </a:lnSpc>
            </a:pPr>
            <a:r>
              <a:rPr lang="zh-CN" altLang="en-US" b="1" kern="12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例</a:t>
            </a:r>
            <a:r>
              <a:rPr lang="en-US" altLang="zh-CN" b="1" kern="12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6.4</a:t>
            </a:r>
            <a:r>
              <a:rPr lang="zh-CN" altLang="en-US" b="1" kern="12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：</a:t>
            </a:r>
            <a:r>
              <a:rPr lang="en-US" altLang="zh-CN" b="1" kern="12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20*4</a:t>
            </a:r>
            <a:r>
              <a:rPr lang="zh-CN" altLang="en-US" b="1" kern="12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年</a:t>
            </a:r>
            <a:r>
              <a:rPr lang="en-US" altLang="zh-CN" b="1" kern="12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10</a:t>
            </a:r>
            <a:r>
              <a:rPr lang="zh-CN" altLang="en-US" b="1" kern="12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月</a:t>
            </a:r>
            <a:r>
              <a:rPr lang="en-US" altLang="zh-CN" b="1" kern="12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31</a:t>
            </a:r>
            <a:r>
              <a:rPr lang="zh-CN" altLang="en-US" b="1" kern="12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日，</a:t>
            </a:r>
            <a:r>
              <a:rPr lang="zh-CN" b="1" kern="12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结转本月完工产品成本</a:t>
            </a:r>
            <a:r>
              <a:rPr lang="en-US" altLang="zh-CN" b="1" kern="12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32800</a:t>
            </a:r>
            <a:r>
              <a:rPr lang="zh-CN" altLang="en-US" b="1" kern="12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元。</a:t>
            </a:r>
            <a:endParaRPr lang="zh-CN" altLang="en-US" b="1" kern="1200" dirty="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方正粗黑宋简体" panose="02000000000000000000" charset="-122"/>
              <a:ea typeface="方正大黑体_GBK" panose="02010600010101010101" charset="-122"/>
              <a:cs typeface="+mj-cs"/>
            </a:endParaRPr>
          </a:p>
        </p:txBody>
      </p:sp>
      <p:sp>
        <p:nvSpPr>
          <p:cNvPr id="43012" name="灯片编号占位符 5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sp>
        <p:nvSpPr>
          <p:cNvPr id="43015" name="Text Box 6"/>
          <p:cNvSpPr txBox="1"/>
          <p:nvPr/>
        </p:nvSpPr>
        <p:spPr>
          <a:xfrm>
            <a:off x="4158298" y="1845310"/>
            <a:ext cx="352107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 20*4     10       31</a:t>
            </a:r>
            <a:endParaRPr lang="en-US" altLang="zh-CN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43021" name="Line 12"/>
          <p:cNvSpPr/>
          <p:nvPr/>
        </p:nvSpPr>
        <p:spPr>
          <a:xfrm flipV="1">
            <a:off x="4368165" y="4489450"/>
            <a:ext cx="6867525" cy="1075690"/>
          </a:xfrm>
          <a:prstGeom prst="line">
            <a:avLst/>
          </a:prstGeom>
          <a:ln w="444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" name="圆角矩形标注 1"/>
          <p:cNvSpPr/>
          <p:nvPr/>
        </p:nvSpPr>
        <p:spPr>
          <a:xfrm>
            <a:off x="10272395" y="404495"/>
            <a:ext cx="1765300" cy="599440"/>
          </a:xfrm>
          <a:prstGeom prst="wedgeRoundRectCallout">
            <a:avLst>
              <a:gd name="adj1" fmla="val -197733"/>
              <a:gd name="adj2" fmla="val 379237"/>
              <a:gd name="adj3" fmla="val 16667"/>
            </a:avLst>
          </a:prstGeom>
          <a:solidFill>
            <a:schemeClr val="bg1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 b="1"/>
              <a:t>金额少记</a:t>
            </a:r>
            <a:r>
              <a:rPr lang="en-US" altLang="zh-CN" b="1"/>
              <a:t>80</a:t>
            </a:r>
            <a:r>
              <a:rPr lang="en-US" altLang="zh-CN" b="1"/>
              <a:t>0</a:t>
            </a:r>
            <a:r>
              <a:rPr lang="zh-CN" altLang="en-US" b="1"/>
              <a:t>元</a:t>
            </a:r>
            <a:endParaRPr lang="zh-CN" altLang="en-US" b="1"/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335280" y="1490345"/>
          <a:ext cx="11570970" cy="4609465"/>
        </p:xfrm>
        <a:graphic>
          <a:graphicData uri="http://schemas.openxmlformats.org/drawingml/2006/table">
            <a:tbl>
              <a:tblPr/>
              <a:tblGrid>
                <a:gridCol w="1637665"/>
                <a:gridCol w="1162050"/>
                <a:gridCol w="1204595"/>
                <a:gridCol w="297180"/>
                <a:gridCol w="349885"/>
                <a:gridCol w="287655"/>
                <a:gridCol w="308610"/>
                <a:gridCol w="327660"/>
                <a:gridCol w="307340"/>
                <a:gridCol w="261620"/>
                <a:gridCol w="316865"/>
                <a:gridCol w="322580"/>
                <a:gridCol w="321945"/>
                <a:gridCol w="3175"/>
                <a:gridCol w="544830"/>
                <a:gridCol w="396240"/>
                <a:gridCol w="288290"/>
                <a:gridCol w="265430"/>
                <a:gridCol w="319405"/>
                <a:gridCol w="319405"/>
                <a:gridCol w="319405"/>
                <a:gridCol w="316865"/>
                <a:gridCol w="1270"/>
                <a:gridCol w="318770"/>
                <a:gridCol w="317500"/>
                <a:gridCol w="1905"/>
                <a:gridCol w="374015"/>
                <a:gridCol w="678815"/>
              </a:tblGrid>
              <a:tr h="0">
                <a:tc gridSpan="28">
                  <a:txBody>
                    <a:bodyPr/>
                    <a:p>
                      <a:pPr indent="0" algn="ctr" fontAlgn="auto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                        </a:t>
                      </a: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                                      </a:t>
                      </a:r>
                      <a:r>
                        <a:rPr lang="zh-CN" altLang="en-US" sz="20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转 账 凭 证</a:t>
                      </a:r>
                      <a:r>
                        <a:rPr lang="zh-CN" altLang="en-US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      </a:t>
                      </a: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   </a:t>
                      </a: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                </a:t>
                      </a: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      </a:t>
                      </a: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         </a:t>
                      </a: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  </a:t>
                      </a: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        </a:t>
                      </a: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转字第</a:t>
                      </a:r>
                      <a:r>
                        <a:rPr lang="en-US" altLang="zh-CN" sz="1600" b="1" u="sng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4 </a:t>
                      </a: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号  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indent="0" algn="ctr" fontAlgn="auto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                          </a:t>
                      </a: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                                    </a:t>
                      </a: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 年 </a:t>
                      </a: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  </a:t>
                      </a: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 </a:t>
                      </a: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  </a:t>
                      </a: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 </a:t>
                      </a: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 </a:t>
                      </a: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     </a:t>
                      </a: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  日      </a:t>
                      </a: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 </a:t>
                      </a: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  </a:t>
                      </a: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                                      </a:t>
                      </a: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附件 </a:t>
                      </a: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__1___</a:t>
                      </a: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张               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04165">
                <a:tc rowSpan="2"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摘要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总</a:t>
                      </a: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帐</a:t>
                      </a: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科</a:t>
                      </a: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目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明</a:t>
                      </a: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细</a:t>
                      </a: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科</a:t>
                      </a: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目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gridSpan="10"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借</a:t>
                      </a: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方</a:t>
                      </a: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金</a:t>
                      </a: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额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记账符号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cPr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12"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贷</a:t>
                      </a: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方</a:t>
                      </a: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金</a:t>
                      </a: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额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记账符号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  <a:tr h="405130">
                <a:tc vMerge="1"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千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百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十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千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百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十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元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角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分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vMerge="1" gridSpan="2"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vMerge="1" hMerge="1">
                  <a:tcPr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千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百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十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千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百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十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元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角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分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</a:tr>
              <a:tr h="652780"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r>
                        <a:rPr lang="zh-CN" altLang="en-US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结转完工产品成本</a:t>
                      </a:r>
                      <a:endParaRPr lang="zh-CN" altLang="en-US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r>
                        <a:rPr lang="zh-CN" altLang="en-US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库存商品</a:t>
                      </a:r>
                      <a:endParaRPr lang="zh-CN" altLang="en-US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en-US" altLang="zh-CN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  <a:endParaRPr lang="en-US" altLang="zh-CN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</a:tr>
              <a:tr h="530225"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8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r>
                        <a:rPr lang="zh-CN" altLang="en-US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生产成本</a:t>
                      </a:r>
                      <a:endParaRPr lang="zh-CN" altLang="en-US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</a:tr>
              <a:tr h="528955"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</a:tr>
              <a:tr h="529590"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</a:tr>
              <a:tr h="460375">
                <a:tc gridSpan="3"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合 计</a:t>
                      </a:r>
                      <a:endParaRPr lang="zh-CN" altLang="en-US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just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￥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just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indent="0" algn="l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indent="0" algn="l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just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indent="0" algn="l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indent="0" algn="l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just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just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￥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just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indent="0" algn="l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indent="0" algn="l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just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indent="0" algn="l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indent="0" algn="l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just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just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￥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just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</a:tr>
              <a:tr h="448945">
                <a:tc gridSpan="28"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会计主管                     记账                     复核                    制证</a:t>
                      </a:r>
                      <a:endParaRPr lang="zh-CN" altLang="en-US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1756" name="Text Box 15"/>
          <p:cNvSpPr txBox="1"/>
          <p:nvPr>
            <p:custDataLst>
              <p:tags r:id="rId2"/>
            </p:custDataLst>
          </p:nvPr>
        </p:nvSpPr>
        <p:spPr>
          <a:xfrm>
            <a:off x="9668510" y="6487795"/>
            <a:ext cx="948055" cy="368300"/>
          </a:xfrm>
          <a:prstGeom prst="rect">
            <a:avLst/>
          </a:prstGeom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李梅雪</a:t>
            </a:r>
            <a:endParaRPr lang="zh-CN" altLang="en-US" b="1" dirty="0">
              <a:solidFill>
                <a:srgbClr val="FF33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8" name="Text Box 15"/>
          <p:cNvSpPr txBox="1"/>
          <p:nvPr>
            <p:custDataLst>
              <p:tags r:id="rId3"/>
            </p:custDataLst>
          </p:nvPr>
        </p:nvSpPr>
        <p:spPr>
          <a:xfrm>
            <a:off x="7679690" y="6453505"/>
            <a:ext cx="948055" cy="368300"/>
          </a:xfrm>
          <a:prstGeom prst="rect">
            <a:avLst/>
          </a:prstGeom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周淑娟</a:t>
            </a:r>
            <a:endParaRPr lang="zh-CN" altLang="en-US" b="1" dirty="0">
              <a:solidFill>
                <a:srgbClr val="FF33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0" name="Text Box 15"/>
          <p:cNvSpPr txBox="1"/>
          <p:nvPr/>
        </p:nvSpPr>
        <p:spPr>
          <a:xfrm>
            <a:off x="5735955" y="6489700"/>
            <a:ext cx="902970" cy="368300"/>
          </a:xfrm>
          <a:prstGeom prst="rect">
            <a:avLst/>
          </a:prstGeom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孙龙琴</a:t>
            </a:r>
            <a:endParaRPr lang="zh-CN" altLang="en-US" b="1" dirty="0">
              <a:solidFill>
                <a:srgbClr val="FF33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1" name="Text Box 15"/>
          <p:cNvSpPr txBox="1"/>
          <p:nvPr/>
        </p:nvSpPr>
        <p:spPr>
          <a:xfrm>
            <a:off x="3935730" y="6452870"/>
            <a:ext cx="902970" cy="368300"/>
          </a:xfrm>
          <a:prstGeom prst="rect">
            <a:avLst/>
          </a:prstGeom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赵佑保</a:t>
            </a:r>
            <a:endParaRPr lang="zh-CN" altLang="en-US" b="1" dirty="0">
              <a:solidFill>
                <a:srgbClr val="FF33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11" name="Rectangle 6"/>
          <p:cNvSpPr>
            <a:spLocks noGrp="1"/>
          </p:cNvSpPr>
          <p:nvPr/>
        </p:nvSpPr>
        <p:spPr>
          <a:xfrm>
            <a:off x="3879850" y="1268413"/>
            <a:ext cx="4376738" cy="758825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  <a:ln w="9525">
            <a:solidFill>
              <a:srgbClr val="FFFFFF">
                <a:alpha val="100000"/>
              </a:srgbClr>
            </a:solidFill>
            <a:miter lim="800000"/>
          </a:ln>
          <a:effectLst>
            <a:outerShdw dist="107763" dir="8100000" algn="ctr" rotWithShape="0">
              <a:srgbClr val="EAF5FC">
                <a:alpha val="50000"/>
              </a:srgbClr>
            </a:outerShdw>
          </a:effectLst>
        </p:spPr>
        <p:txBody>
          <a:bodyPr vert="horz" wrap="square" lIns="91440" tIns="45720" rIns="91440" bIns="45720" anchor="b" anchorCtr="0">
            <a:normAutofit/>
          </a:bodyPr>
          <a:lstStyle>
            <a:lvl1pPr algn="r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0" i="0" kern="1200">
                <a:ln w="14605">
                  <a:noFill/>
                </a:ln>
                <a:gradFill flip="none" rotWithShape="1">
                  <a:gsLst>
                    <a:gs pos="0">
                      <a:srgbClr val="04AEDA">
                        <a:shade val="30000"/>
                        <a:satMod val="115000"/>
                      </a:srgbClr>
                    </a:gs>
                    <a:gs pos="50000">
                      <a:srgbClr val="04AEDA">
                        <a:shade val="67500"/>
                        <a:satMod val="115000"/>
                      </a:srgbClr>
                    </a:gs>
                    <a:gs pos="100000">
                      <a:srgbClr val="04AEDA">
                        <a:shade val="100000"/>
                        <a:satMod val="115000"/>
                      </a:srgbClr>
                    </a:gs>
                  </a:gsLst>
                  <a:lin ang="13500000" scaled="1"/>
                  <a:tileRect/>
                </a:gradFill>
                <a:effectLst/>
                <a:latin typeface="Broadway" panose="04040905080B02020502" pitchFamily="82" charset="0"/>
                <a:ea typeface="微软雅黑" panose="020B0503020204020204" pitchFamily="34" charset="-122"/>
                <a:cs typeface="+mn-ea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04AEDA"/>
                </a:solidFill>
                <a:latin typeface="Broadway" panose="04040905080B02020502" pitchFamily="82" charset="0"/>
                <a:ea typeface="微软雅黑" panose="020B0503020204020204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04AEDA"/>
                </a:solidFill>
                <a:latin typeface="Broadway" panose="04040905080B02020502" pitchFamily="82" charset="0"/>
                <a:ea typeface="微软雅黑" panose="020B0503020204020204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04AEDA"/>
                </a:solidFill>
                <a:latin typeface="Broadway" panose="04040905080B02020502" pitchFamily="82" charset="0"/>
                <a:ea typeface="微软雅黑" panose="020B0503020204020204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04AEDA"/>
                </a:solidFill>
                <a:latin typeface="Broadway" panose="04040905080B02020502" pitchFamily="82" charset="0"/>
                <a:ea typeface="微软雅黑" panose="020B0503020204020204" pitchFamily="34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04AEDA"/>
                </a:solidFill>
                <a:latin typeface="Broadway" panose="04040905080B02020502" pitchFamily="82" charset="0"/>
                <a:ea typeface="微软雅黑" panose="020B0503020204020204" pitchFamily="34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04AEDA"/>
                </a:solidFill>
                <a:latin typeface="Broadway" panose="04040905080B02020502" pitchFamily="82" charset="0"/>
                <a:ea typeface="微软雅黑" panose="020B0503020204020204" pitchFamily="34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04AEDA"/>
                </a:solidFill>
                <a:latin typeface="Broadway" panose="04040905080B02020502" pitchFamily="82" charset="0"/>
                <a:ea typeface="微软雅黑" panose="020B0503020204020204" pitchFamily="34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04AEDA"/>
                </a:solidFill>
                <a:latin typeface="Broadway" panose="04040905080B02020502" pitchFamily="82" charset="0"/>
                <a:ea typeface="微软雅黑" panose="020B0503020204020204" pitchFamily="34" charset="-122"/>
              </a:defRPr>
            </a:lvl9pPr>
          </a:lstStyle>
          <a:p>
            <a:pPr algn="l" eaLnBrk="1" hangingPunct="1">
              <a:buClrTx/>
              <a:buSzTx/>
              <a:buFontTx/>
            </a:pPr>
            <a:r>
              <a:rPr lang="zh-CN" altLang="en-US" b="1" kern="1200" dirty="0">
                <a:solidFill>
                  <a:srgbClr val="FFFFFF"/>
                </a:solidFill>
                <a:latin typeface="方正粗黑宋简体" panose="02000000000000000000" charset="-122"/>
                <a:ea typeface="方正大黑体_GBK" panose="02010600010101010101" charset="-122"/>
                <a:cs typeface="+mn-ea"/>
              </a:rPr>
              <a:t>一、划线更正法</a:t>
            </a:r>
            <a:endParaRPr lang="zh-CN" altLang="en-US" b="1" kern="1200" dirty="0">
              <a:solidFill>
                <a:srgbClr val="FFFFFF"/>
              </a:solidFill>
              <a:latin typeface="方正粗黑宋简体" panose="02000000000000000000" charset="-122"/>
              <a:ea typeface="方正大黑体_GBK" panose="02010600010101010101" charset="-122"/>
              <a:cs typeface="+mn-ea"/>
            </a:endParaRPr>
          </a:p>
        </p:txBody>
      </p:sp>
      <p:sp>
        <p:nvSpPr>
          <p:cNvPr id="17412" name="Rectangle 3"/>
          <p:cNvSpPr>
            <a:spLocks noGrp="1"/>
          </p:cNvSpPr>
          <p:nvPr/>
        </p:nvSpPr>
        <p:spPr>
          <a:xfrm>
            <a:off x="3432175" y="2636838"/>
            <a:ext cx="5256213" cy="19399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>
            <a:normAutofit/>
          </a:bodyPr>
          <a:lstStyle>
            <a:lvl1pPr marL="0" indent="0" algn="r" rtl="0" fontAlgn="base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rgbClr val="04AEDA"/>
              </a:buClr>
              <a:buSzPct val="60000"/>
              <a:buFont typeface="Wingdings" panose="05000000000000000000" pitchFamily="2" charset="2"/>
              <a:buNone/>
              <a:defRPr sz="1800" kern="1200">
                <a:solidFill>
                  <a:srgbClr val="628EE3"/>
                </a:solidFill>
                <a:latin typeface="Calibri" panose="020F0502020204030204" pitchFamily="34" charset="0"/>
                <a:ea typeface="幼圆" panose="02010509060101010101" pitchFamily="49" charset="-122"/>
                <a:cs typeface="+mn-ea"/>
              </a:defRPr>
            </a:lvl1pPr>
            <a:lvl2pPr marL="457200" indent="0" algn="ctr" rtl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None/>
              <a:defRPr sz="2000" kern="1200">
                <a:solidFill>
                  <a:srgbClr val="3D3F41"/>
                </a:solidFill>
                <a:latin typeface="Calibri" panose="020F0502020204030204" pitchFamily="34" charset="0"/>
                <a:ea typeface="幼圆" panose="02010509060101010101" pitchFamily="49" charset="-122"/>
                <a:cs typeface="+mn-ea"/>
              </a:defRPr>
            </a:lvl2pPr>
            <a:lvl3pPr marL="914400" indent="0" algn="ctr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+mn-ea"/>
              </a:defRPr>
            </a:lvl3pPr>
            <a:lvl4pPr marL="1371600" indent="0" algn="ctr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+mn-ea"/>
              </a:defRPr>
            </a:lvl4pPr>
            <a:lvl5pPr marL="1828800" indent="0" algn="ctr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+mn-ea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3D3F41"/>
                </a:solidFill>
                <a:latin typeface="Calibri" panose="020F0502020204030204" pitchFamily="34" charset="0"/>
                <a:ea typeface="幼圆" panose="02010509060101010101" pitchFamily="49" charset="-122"/>
                <a:cs typeface="+mn-ea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3D3F41"/>
                </a:solidFill>
                <a:latin typeface="Calibri" panose="020F0502020204030204" pitchFamily="34" charset="0"/>
                <a:ea typeface="幼圆" panose="02010509060101010101" pitchFamily="49" charset="-122"/>
                <a:cs typeface="+mn-ea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3D3F41"/>
                </a:solidFill>
                <a:latin typeface="Calibri" panose="020F0502020204030204" pitchFamily="34" charset="0"/>
                <a:ea typeface="幼圆" panose="02010509060101010101" pitchFamily="49" charset="-122"/>
                <a:cs typeface="+mn-ea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3D3F41"/>
                </a:solidFill>
                <a:latin typeface="Calibri" panose="020F0502020204030204" pitchFamily="34" charset="0"/>
                <a:ea typeface="幼圆" panose="02010509060101010101" pitchFamily="49" charset="-122"/>
                <a:cs typeface="+mn-ea"/>
              </a:defRPr>
            </a:lvl9pPr>
          </a:lstStyle>
          <a:p>
            <a:pPr algn="ctr" eaLnBrk="1" hangingPunct="1">
              <a:buSzPct val="60000"/>
            </a:pPr>
            <a:r>
              <a:rPr lang="zh-CN" altLang="en-US" sz="3200" b="1" kern="1200" dirty="0">
                <a:solidFill>
                  <a:srgbClr val="0000FF"/>
                </a:solidFill>
                <a:latin typeface="方正粗黑宋简体" panose="02000000000000000000" charset="-122"/>
                <a:ea typeface="方正大黑体_GBK" panose="02010600010101010101" charset="-122"/>
                <a:cs typeface="+mn-ea"/>
              </a:rPr>
              <a:t>（一）适用范围</a:t>
            </a:r>
            <a:endParaRPr lang="zh-CN" altLang="en-US" sz="3200" b="1" kern="1200" dirty="0">
              <a:solidFill>
                <a:srgbClr val="0000FF"/>
              </a:solidFill>
              <a:latin typeface="方正粗黑宋简体" panose="02000000000000000000" charset="-122"/>
              <a:ea typeface="方正大黑体_GBK" panose="02010600010101010101" charset="-122"/>
              <a:cs typeface="+mn-ea"/>
            </a:endParaRPr>
          </a:p>
          <a:p>
            <a:pPr algn="ctr" eaLnBrk="1" hangingPunct="1">
              <a:buSzPct val="60000"/>
            </a:pPr>
            <a:endParaRPr lang="zh-CN" altLang="en-US" sz="3200" b="1" kern="1200" dirty="0">
              <a:solidFill>
                <a:srgbClr val="0000FF"/>
              </a:solidFill>
              <a:latin typeface="方正粗黑宋简体" panose="02000000000000000000" charset="-122"/>
              <a:ea typeface="方正大黑体_GBK" panose="02010600010101010101" charset="-122"/>
              <a:cs typeface="+mn-ea"/>
            </a:endParaRPr>
          </a:p>
          <a:p>
            <a:pPr algn="ctr" eaLnBrk="1" hangingPunct="1">
              <a:buSzPct val="60000"/>
            </a:pPr>
            <a:r>
              <a:rPr lang="zh-CN" altLang="en-US" sz="3200" b="1" kern="1200" dirty="0">
                <a:solidFill>
                  <a:srgbClr val="0000FF"/>
                </a:solidFill>
                <a:latin typeface="方正粗黑宋简体" panose="02000000000000000000" charset="-122"/>
                <a:ea typeface="方正大黑体_GBK" panose="02010600010101010101" charset="-122"/>
                <a:cs typeface="+mn-ea"/>
              </a:rPr>
              <a:t>（二）更正步骤</a:t>
            </a:r>
            <a:endParaRPr lang="zh-CN" altLang="en-US" sz="3200" b="1" kern="1200" dirty="0">
              <a:solidFill>
                <a:srgbClr val="0000FF"/>
              </a:solidFill>
              <a:latin typeface="方正粗黑宋简体" panose="02000000000000000000" charset="-122"/>
              <a:ea typeface="方正大黑体_GBK" panose="02010600010101010101" charset="-122"/>
              <a:cs typeface="+mn-ea"/>
            </a:endParaRPr>
          </a:p>
        </p:txBody>
      </p:sp>
      <p:pic>
        <p:nvPicPr>
          <p:cNvPr id="17413" name="Picture 4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8438" y="2781300"/>
            <a:ext cx="534987" cy="512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4" name="Picture 7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76688" y="3789363"/>
            <a:ext cx="534987" cy="512762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标题 1"/>
          <p:cNvSpPr>
            <a:spLocks noGrp="1"/>
          </p:cNvSpPr>
          <p:nvPr>
            <p:ph type="title"/>
          </p:nvPr>
        </p:nvSpPr>
        <p:spPr>
          <a:xfrm>
            <a:off x="4289425" y="621030"/>
            <a:ext cx="3592830" cy="601345"/>
          </a:xfrm>
        </p:spPr>
        <p:txBody>
          <a:bodyPr vert="horz" wrap="square" lIns="91440" tIns="45720" rIns="91440" bIns="45720" anchor="b" anchorCtr="0"/>
          <a:p>
            <a:pPr eaLnBrk="1" hangingPunct="1"/>
            <a:r>
              <a:rPr lang="zh-CN" altLang="en-US" kern="1200" dirty="0">
                <a:solidFill>
                  <a:schemeClr val="tx2"/>
                </a:soli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库存商品总分类账</a:t>
            </a:r>
            <a:endParaRPr lang="zh-CN" altLang="en-US" kern="1200" dirty="0">
              <a:solidFill>
                <a:schemeClr val="tx2"/>
              </a:solidFill>
              <a:latin typeface="方正粗黑宋简体" panose="02000000000000000000" charset="-122"/>
              <a:ea typeface="方正大黑体_GBK" panose="02010600010101010101" charset="-122"/>
              <a:cs typeface="+mj-cs"/>
            </a:endParaRPr>
          </a:p>
        </p:txBody>
      </p:sp>
      <p:sp>
        <p:nvSpPr>
          <p:cNvPr id="33795" name="灯片编号占位符 3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custDataLst>
              <p:tags r:id="rId1"/>
            </p:custDataLst>
          </p:nvPr>
        </p:nvGraphicFramePr>
        <p:xfrm>
          <a:off x="1013460" y="1412875"/>
          <a:ext cx="10419080" cy="36531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04190"/>
                <a:gridCol w="548640"/>
                <a:gridCol w="781050"/>
                <a:gridCol w="1381125"/>
                <a:gridCol w="293370"/>
                <a:gridCol w="300990"/>
                <a:gridCol w="257175"/>
                <a:gridCol w="273050"/>
                <a:gridCol w="270510"/>
                <a:gridCol w="252095"/>
                <a:gridCol w="233045"/>
                <a:gridCol w="263525"/>
                <a:gridCol w="284480"/>
                <a:gridCol w="285115"/>
                <a:gridCol w="236855"/>
                <a:gridCol w="239395"/>
                <a:gridCol w="270510"/>
                <a:gridCol w="249555"/>
                <a:gridCol w="290830"/>
                <a:gridCol w="269875"/>
                <a:gridCol w="814070"/>
                <a:gridCol w="267335"/>
                <a:gridCol w="280670"/>
                <a:gridCol w="263525"/>
                <a:gridCol w="253365"/>
                <a:gridCol w="257810"/>
                <a:gridCol w="269875"/>
                <a:gridCol w="273685"/>
                <a:gridCol w="253365"/>
              </a:tblGrid>
              <a:tr h="388620">
                <a:tc gridSpan="2">
                  <a:txBody>
                    <a:bodyPr/>
                    <a:lstStyle/>
                    <a:p>
                      <a:r>
                        <a:rPr lang="en-US" altLang="zh-CN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20*4</a:t>
                      </a:r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年</a:t>
                      </a:r>
                      <a:endParaRPr lang="zh-CN" altLang="en-US" sz="2000" b="1" dirty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凭证号数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摘要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借方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贷方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借或贷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    余额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396304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月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日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1154">
                <a:tc>
                  <a:txBody>
                    <a:bodyPr/>
                    <a:lstStyle/>
                    <a:p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10</a:t>
                      </a:r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31</a:t>
                      </a:r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略</a:t>
                      </a:r>
                      <a:endParaRPr lang="zh-CN" sz="2000" b="1" i="0" dirty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" altLang="en-US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 </a:t>
                      </a:r>
                      <a:r>
                        <a:rPr lang="zh-CN" altLang="en-US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结转完工产品成本</a:t>
                      </a:r>
                      <a:endParaRPr lang="zh-CN" altLang="en-US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3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i="1" dirty="0">
                          <a:latin typeface="黑体" panose="02010609060101010101" charset="-122"/>
                          <a:ea typeface="方正大黑体_GBK" panose="02010600010101010101" charset="-122"/>
                        </a:rPr>
                        <a:t>借</a:t>
                      </a:r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3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1200">
                <a:tc>
                  <a:txBody>
                    <a:bodyPr/>
                    <a:lstStyle/>
                    <a:p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2000" b="1" i="0" dirty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solidFill>
                          <a:srgbClr val="FF0000"/>
                        </a:solidFill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solidFill>
                          <a:srgbClr val="FF0000"/>
                        </a:solidFill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solidFill>
                          <a:srgbClr val="FF0000"/>
                        </a:solidFill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solidFill>
                          <a:srgbClr val="FF0000"/>
                        </a:solidFill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solidFill>
                          <a:srgbClr val="FF0000"/>
                        </a:solidFill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4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437">
                <a:tc>
                  <a:txBody>
                    <a:bodyPr/>
                    <a:lstStyle/>
                    <a:p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2000" b="1" i="0" dirty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437"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Group 425"/>
          <p:cNvGraphicFramePr>
            <a:graphicFrameLocks noGrp="1"/>
          </p:cNvGraphicFramePr>
          <p:nvPr/>
        </p:nvGraphicFramePr>
        <p:xfrm>
          <a:off x="8399463" y="636588"/>
          <a:ext cx="2089150" cy="487680"/>
        </p:xfrm>
        <a:graphic>
          <a:graphicData uri="http://schemas.openxmlformats.org/drawingml/2006/table">
            <a:tbl>
              <a:tblPr/>
              <a:tblGrid>
                <a:gridCol w="1012825"/>
                <a:gridCol w="1076325"/>
              </a:tblGrid>
              <a:tr h="243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总 页 码</a:t>
                      </a:r>
                      <a:endParaRPr kumimoji="0" lang="zh-CN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本户页次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3103245"/>
            <a:ext cx="6970395" cy="3253105"/>
          </a:xfrm>
          <a:prstGeom prst="rect">
            <a:avLst/>
          </a:prstGeom>
        </p:spPr>
      </p:pic>
      <p:sp>
        <p:nvSpPr>
          <p:cNvPr id="5" name="圆角矩形标注 4"/>
          <p:cNvSpPr/>
          <p:nvPr/>
        </p:nvSpPr>
        <p:spPr>
          <a:xfrm>
            <a:off x="8922385" y="3789045"/>
            <a:ext cx="1957705" cy="1405255"/>
          </a:xfrm>
          <a:prstGeom prst="wedgeRoundRectCallout">
            <a:avLst>
              <a:gd name="adj1" fmla="val -90771"/>
              <a:gd name="adj2" fmla="val -97175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zh-CN" altLang="en-US" b="1"/>
              <a:t>根据金额少记的记账凭证登记了库存商品总分类账</a:t>
            </a:r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7698" name="AutoShape 2"/>
          <p:cNvSpPr>
            <a:spLocks noChangeArrowheads="1"/>
          </p:cNvSpPr>
          <p:nvPr/>
        </p:nvSpPr>
        <p:spPr bwMode="auto">
          <a:xfrm>
            <a:off x="1564640" y="189230"/>
            <a:ext cx="8709025" cy="1285875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011" name="Rectangle 4"/>
          <p:cNvSpPr>
            <a:spLocks noGrp="1"/>
          </p:cNvSpPr>
          <p:nvPr>
            <p:ph type="title"/>
          </p:nvPr>
        </p:nvSpPr>
        <p:spPr>
          <a:xfrm>
            <a:off x="2207895" y="1845310"/>
            <a:ext cx="7954645" cy="294005"/>
          </a:xfrm>
        </p:spPr>
        <p:txBody>
          <a:bodyPr vert="horz" wrap="square" lIns="91440" tIns="45720" rIns="91440" bIns="45720" anchor="b" anchorCtr="0"/>
          <a:p>
            <a:pPr eaLnBrk="1" hangingPunct="1">
              <a:lnSpc>
                <a:spcPct val="110000"/>
              </a:lnSpc>
            </a:pPr>
            <a:br>
              <a:rPr lang="zh-CN" altLang="en-US" b="1" kern="12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</a:br>
            <a:r>
              <a:rPr lang="zh-CN" altLang="en-US" b="1" kern="12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第一步：按少计金额用蓝字或黑字填制记账凭证。</a:t>
            </a:r>
            <a:br>
              <a:rPr lang="zh-CN" altLang="en-US" b="1" kern="12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</a:br>
            <a:endParaRPr lang="zh-CN" altLang="en-US" b="1" kern="1200" dirty="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方正粗黑宋简体" panose="02000000000000000000" charset="-122"/>
              <a:ea typeface="方正大黑体_GBK" panose="02010600010101010101" charset="-122"/>
              <a:cs typeface="+mj-cs"/>
            </a:endParaRPr>
          </a:p>
        </p:txBody>
      </p:sp>
      <p:sp>
        <p:nvSpPr>
          <p:cNvPr id="43012" name="灯片编号占位符 5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sp>
        <p:nvSpPr>
          <p:cNvPr id="43015" name="Text Box 6"/>
          <p:cNvSpPr txBox="1"/>
          <p:nvPr/>
        </p:nvSpPr>
        <p:spPr>
          <a:xfrm>
            <a:off x="4158298" y="1845310"/>
            <a:ext cx="352107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 20*4     10       31</a:t>
            </a:r>
            <a:endParaRPr lang="en-US" altLang="zh-CN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43021" name="Line 12"/>
          <p:cNvSpPr/>
          <p:nvPr/>
        </p:nvSpPr>
        <p:spPr>
          <a:xfrm flipV="1">
            <a:off x="4367530" y="4580890"/>
            <a:ext cx="6867525" cy="1075690"/>
          </a:xfrm>
          <a:prstGeom prst="line">
            <a:avLst/>
          </a:prstGeom>
          <a:ln w="444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400685" y="1495425"/>
          <a:ext cx="11570970" cy="5412740"/>
        </p:xfrm>
        <a:graphic>
          <a:graphicData uri="http://schemas.openxmlformats.org/drawingml/2006/table">
            <a:tbl>
              <a:tblPr/>
              <a:tblGrid>
                <a:gridCol w="1637665"/>
                <a:gridCol w="1162050"/>
                <a:gridCol w="1204595"/>
                <a:gridCol w="297180"/>
                <a:gridCol w="349885"/>
                <a:gridCol w="287655"/>
                <a:gridCol w="308610"/>
                <a:gridCol w="327660"/>
                <a:gridCol w="307340"/>
                <a:gridCol w="261620"/>
                <a:gridCol w="316865"/>
                <a:gridCol w="322580"/>
                <a:gridCol w="321945"/>
                <a:gridCol w="3175"/>
                <a:gridCol w="544830"/>
                <a:gridCol w="396240"/>
                <a:gridCol w="288290"/>
                <a:gridCol w="265430"/>
                <a:gridCol w="319405"/>
                <a:gridCol w="309245"/>
                <a:gridCol w="329565"/>
                <a:gridCol w="316865"/>
                <a:gridCol w="1270"/>
                <a:gridCol w="318770"/>
                <a:gridCol w="317500"/>
                <a:gridCol w="1905"/>
                <a:gridCol w="374015"/>
                <a:gridCol w="678815"/>
              </a:tblGrid>
              <a:tr h="523875">
                <a:tc gridSpan="28">
                  <a:txBody>
                    <a:bodyPr/>
                    <a:p>
                      <a:pPr indent="0" algn="ctr" fontAlgn="auto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                        </a:t>
                      </a: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                                      </a:t>
                      </a:r>
                      <a:r>
                        <a:rPr lang="zh-CN" altLang="en-US" sz="20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转 账 凭 证</a:t>
                      </a:r>
                      <a:r>
                        <a:rPr lang="zh-CN" altLang="en-US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      </a:t>
                      </a: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   </a:t>
                      </a: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                </a:t>
                      </a: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      </a:t>
                      </a: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         </a:t>
                      </a: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  </a:t>
                      </a: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        </a:t>
                      </a: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转字第</a:t>
                      </a:r>
                      <a:r>
                        <a:rPr lang="en-US" altLang="zh-CN" sz="1600" b="1" u="sng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5 </a:t>
                      </a: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号  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indent="0" algn="ctr" fontAlgn="auto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                          </a:t>
                      </a: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                                    </a:t>
                      </a: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 年 </a:t>
                      </a: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  </a:t>
                      </a: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 </a:t>
                      </a: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  </a:t>
                      </a: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 </a:t>
                      </a: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 </a:t>
                      </a: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     </a:t>
                      </a: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  日      </a:t>
                      </a: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 </a:t>
                      </a: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  </a:t>
                      </a: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                                      </a:t>
                      </a: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附件 </a:t>
                      </a: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__1___</a:t>
                      </a: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张               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04165">
                <a:tc rowSpan="2"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摘要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总</a:t>
                      </a: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帐</a:t>
                      </a: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科</a:t>
                      </a: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目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明</a:t>
                      </a: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细</a:t>
                      </a: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科</a:t>
                      </a: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目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gridSpan="10"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借</a:t>
                      </a: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方</a:t>
                      </a: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金</a:t>
                      </a: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额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记账符号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cPr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12"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贷</a:t>
                      </a: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方</a:t>
                      </a: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金</a:t>
                      </a: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额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记账符号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  <a:tr h="405130">
                <a:tc vMerge="1"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千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百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十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千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百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十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元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角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分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vMerge="1" gridSpan="2"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vMerge="1" hMerge="1">
                  <a:tcPr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千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百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十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千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百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十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元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角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分</a:t>
                      </a:r>
                      <a:endParaRPr lang="zh-CN" altLang="en-US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</a:tr>
              <a:tr h="869950"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补充</a:t>
                      </a: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r>
                        <a:rPr lang="zh-CN" altLang="en-US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31</a:t>
                      </a:r>
                      <a:r>
                        <a:rPr lang="zh-CN" altLang="en-US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日转字</a:t>
                      </a: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号凭证少计金额</a:t>
                      </a:r>
                      <a:endParaRPr lang="zh-CN" altLang="en-US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r>
                        <a:rPr lang="zh-CN" altLang="en-US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库存商品</a:t>
                      </a:r>
                      <a:endParaRPr lang="zh-CN" altLang="en-US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en-US" altLang="zh-CN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</a:tr>
              <a:tr h="565150"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r>
                        <a:rPr lang="zh-CN" altLang="en-US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生产成本</a:t>
                      </a:r>
                      <a:endParaRPr lang="zh-CN" altLang="en-US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6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</a:tr>
              <a:tr h="528955"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</a:tr>
              <a:tr h="529590"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</a:tr>
              <a:tr h="461010">
                <a:tc gridSpan="3"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合 计</a:t>
                      </a:r>
                      <a:endParaRPr lang="zh-CN" altLang="en-US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just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just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￥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indent="0" algn="l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just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indent="0" algn="l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indent="0" algn="l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just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altLang="zh-CN" sz="1600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just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just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indent="0" algn="l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￥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indent="0" algn="l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just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indent="0" algn="l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indent="0" algn="l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just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just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￥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just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</a:tr>
              <a:tr h="448945">
                <a:tc gridSpan="28"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800" b="1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会计主管                     记账                     复核                    制证</a:t>
                      </a:r>
                      <a:endParaRPr lang="zh-CN" altLang="en-US" sz="1800" b="1">
                        <a:solidFill>
                          <a:srgbClr val="00206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1756" name="Text Box 15"/>
          <p:cNvSpPr txBox="1"/>
          <p:nvPr>
            <p:custDataLst>
              <p:tags r:id="rId2"/>
            </p:custDataLst>
          </p:nvPr>
        </p:nvSpPr>
        <p:spPr>
          <a:xfrm>
            <a:off x="9668510" y="6487795"/>
            <a:ext cx="948055" cy="368300"/>
          </a:xfrm>
          <a:prstGeom prst="rect">
            <a:avLst/>
          </a:prstGeom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李梅雪</a:t>
            </a:r>
            <a:endParaRPr lang="zh-CN" altLang="en-US" b="1" dirty="0">
              <a:solidFill>
                <a:srgbClr val="FF33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8" name="Text Box 15"/>
          <p:cNvSpPr txBox="1"/>
          <p:nvPr>
            <p:custDataLst>
              <p:tags r:id="rId3"/>
            </p:custDataLst>
          </p:nvPr>
        </p:nvSpPr>
        <p:spPr>
          <a:xfrm>
            <a:off x="7679690" y="6453505"/>
            <a:ext cx="948055" cy="368300"/>
          </a:xfrm>
          <a:prstGeom prst="rect">
            <a:avLst/>
          </a:prstGeom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周淑娟</a:t>
            </a:r>
            <a:endParaRPr lang="zh-CN" altLang="en-US" b="1" dirty="0">
              <a:solidFill>
                <a:srgbClr val="FF33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0" name="Text Box 15"/>
          <p:cNvSpPr txBox="1"/>
          <p:nvPr/>
        </p:nvSpPr>
        <p:spPr>
          <a:xfrm>
            <a:off x="5735955" y="6489700"/>
            <a:ext cx="902970" cy="368300"/>
          </a:xfrm>
          <a:prstGeom prst="rect">
            <a:avLst/>
          </a:prstGeom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孙龙琴</a:t>
            </a:r>
            <a:endParaRPr lang="zh-CN" altLang="en-US" b="1" dirty="0">
              <a:solidFill>
                <a:srgbClr val="FF33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1" name="Text Box 15"/>
          <p:cNvSpPr txBox="1"/>
          <p:nvPr/>
        </p:nvSpPr>
        <p:spPr>
          <a:xfrm>
            <a:off x="3935730" y="6452870"/>
            <a:ext cx="902970" cy="368300"/>
          </a:xfrm>
          <a:prstGeom prst="rect">
            <a:avLst/>
          </a:prstGeom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赵佑保</a:t>
            </a:r>
            <a:endParaRPr lang="zh-CN" altLang="en-US" b="1" dirty="0">
              <a:solidFill>
                <a:srgbClr val="FF33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标题 1"/>
          <p:cNvSpPr>
            <a:spLocks noGrp="1"/>
          </p:cNvSpPr>
          <p:nvPr>
            <p:ph type="title"/>
          </p:nvPr>
        </p:nvSpPr>
        <p:spPr>
          <a:xfrm>
            <a:off x="4289425" y="621030"/>
            <a:ext cx="3592830" cy="601345"/>
          </a:xfrm>
        </p:spPr>
        <p:txBody>
          <a:bodyPr vert="horz" wrap="square" lIns="91440" tIns="45720" rIns="91440" bIns="45720" anchor="b" anchorCtr="0"/>
          <a:p>
            <a:pPr eaLnBrk="1" hangingPunct="1"/>
            <a:r>
              <a:rPr lang="zh-CN" altLang="en-US" kern="1200" dirty="0">
                <a:solidFill>
                  <a:schemeClr val="tx2"/>
                </a:soli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库存商品总分类账</a:t>
            </a:r>
            <a:endParaRPr lang="zh-CN" altLang="en-US" kern="1200" dirty="0">
              <a:solidFill>
                <a:schemeClr val="tx2"/>
              </a:solidFill>
              <a:latin typeface="方正粗黑宋简体" panose="02000000000000000000" charset="-122"/>
              <a:ea typeface="方正大黑体_GBK" panose="02010600010101010101" charset="-122"/>
              <a:cs typeface="+mj-cs"/>
            </a:endParaRPr>
          </a:p>
        </p:txBody>
      </p:sp>
      <p:sp>
        <p:nvSpPr>
          <p:cNvPr id="33795" name="灯片编号占位符 3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custDataLst>
              <p:tags r:id="rId1"/>
            </p:custDataLst>
          </p:nvPr>
        </p:nvGraphicFramePr>
        <p:xfrm>
          <a:off x="590550" y="1412875"/>
          <a:ext cx="10841990" cy="3933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03555"/>
                <a:gridCol w="548640"/>
                <a:gridCol w="812165"/>
                <a:gridCol w="1773555"/>
                <a:gridCol w="293370"/>
                <a:gridCol w="300990"/>
                <a:gridCol w="257175"/>
                <a:gridCol w="273050"/>
                <a:gridCol w="270510"/>
                <a:gridCol w="252095"/>
                <a:gridCol w="233045"/>
                <a:gridCol w="263525"/>
                <a:gridCol w="284480"/>
                <a:gridCol w="285115"/>
                <a:gridCol w="236855"/>
                <a:gridCol w="239395"/>
                <a:gridCol w="270510"/>
                <a:gridCol w="249555"/>
                <a:gridCol w="290830"/>
                <a:gridCol w="269875"/>
                <a:gridCol w="814070"/>
                <a:gridCol w="267335"/>
                <a:gridCol w="280670"/>
                <a:gridCol w="263525"/>
                <a:gridCol w="253365"/>
                <a:gridCol w="257810"/>
                <a:gridCol w="269875"/>
                <a:gridCol w="273685"/>
                <a:gridCol w="253365"/>
              </a:tblGrid>
              <a:tr h="302260">
                <a:tc gridSpan="2">
                  <a:txBody>
                    <a:bodyPr/>
                    <a:lstStyle/>
                    <a:p>
                      <a:r>
                        <a:rPr lang="en-US" altLang="zh-CN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20*4</a:t>
                      </a:r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年</a:t>
                      </a:r>
                      <a:endParaRPr lang="zh-CN" altLang="en-US" sz="2000" b="1" dirty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凭证号数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摘要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借方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贷方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借或贷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    余额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396304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月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日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2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1154">
                <a:tc>
                  <a:txBody>
                    <a:bodyPr/>
                    <a:lstStyle/>
                    <a:p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10</a:t>
                      </a:r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31</a:t>
                      </a:r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略</a:t>
                      </a:r>
                      <a:endParaRPr lang="zh-CN" sz="2000" b="1" i="0" dirty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结转完工产品成本</a:t>
                      </a:r>
                      <a:endParaRPr lang="zh-CN" altLang="en-US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3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i="1" dirty="0">
                          <a:latin typeface="黑体" panose="02010609060101010101" charset="-122"/>
                          <a:ea typeface="方正大黑体_GBK" panose="02010600010101010101" charset="-122"/>
                        </a:rPr>
                        <a:t>借</a:t>
                      </a:r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3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7890">
                <a:tc>
                  <a:txBody>
                    <a:bodyPr/>
                    <a:lstStyle/>
                    <a:p>
                      <a:pPr algn="ctr"/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2000" b="1" i="0" dirty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  <a:p>
                      <a:endParaRPr lang="zh-CN" sz="2000" b="1" i="0" dirty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437">
                <a:tc>
                  <a:txBody>
                    <a:bodyPr/>
                    <a:lstStyle/>
                    <a:p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2000" b="1" i="0" dirty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437"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Group 425"/>
          <p:cNvGraphicFramePr>
            <a:graphicFrameLocks noGrp="1"/>
          </p:cNvGraphicFramePr>
          <p:nvPr/>
        </p:nvGraphicFramePr>
        <p:xfrm>
          <a:off x="8399463" y="636588"/>
          <a:ext cx="2089150" cy="487680"/>
        </p:xfrm>
        <a:graphic>
          <a:graphicData uri="http://schemas.openxmlformats.org/drawingml/2006/table">
            <a:tbl>
              <a:tblPr/>
              <a:tblGrid>
                <a:gridCol w="1012825"/>
                <a:gridCol w="1076325"/>
              </a:tblGrid>
              <a:tr h="243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总 页 码</a:t>
                      </a:r>
                      <a:endParaRPr kumimoji="0" lang="zh-CN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本户页次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79425" y="116840"/>
            <a:ext cx="719455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j-cs"/>
                <a:sym typeface="+mn-ea"/>
              </a:rPr>
              <a:t>第二步：将补充金额的记账凭证登记账簿。</a:t>
            </a:r>
            <a:endParaRPr lang="zh-CN" altLang="en-US" sz="2800" b="1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j-cs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3933190"/>
            <a:ext cx="6238875" cy="2921000"/>
          </a:xfrm>
          <a:prstGeom prst="rect">
            <a:avLst/>
          </a:prstGeom>
        </p:spPr>
      </p:pic>
      <p:cxnSp>
        <p:nvCxnSpPr>
          <p:cNvPr id="16" name="直接连接符 15"/>
          <p:cNvCxnSpPr/>
          <p:nvPr/>
        </p:nvCxnSpPr>
        <p:spPr>
          <a:xfrm>
            <a:off x="839470" y="5211445"/>
            <a:ext cx="3816350" cy="1778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5" name="矩形标注 14"/>
          <p:cNvSpPr/>
          <p:nvPr/>
        </p:nvSpPr>
        <p:spPr>
          <a:xfrm>
            <a:off x="8496935" y="4561205"/>
            <a:ext cx="2038985" cy="926465"/>
          </a:xfrm>
          <a:prstGeom prst="wedgeRectCallout">
            <a:avLst>
              <a:gd name="adj1" fmla="val -138290"/>
              <a:gd name="adj2" fmla="val -127930"/>
            </a:avLst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>
              <a:lnSpc>
                <a:spcPct val="150000"/>
              </a:lnSpc>
            </a:pPr>
            <a:r>
              <a:rPr lang="zh-CN" altLang="en-US" b="1"/>
              <a:t>根据补充分录登记库存商品总账账页</a:t>
            </a:r>
            <a:endParaRPr lang="zh-CN" altLang="en-US" b="1"/>
          </a:p>
        </p:txBody>
      </p:sp>
      <p:sp>
        <p:nvSpPr>
          <p:cNvPr id="9" name="文本框 8"/>
          <p:cNvSpPr txBox="1"/>
          <p:nvPr/>
        </p:nvSpPr>
        <p:spPr>
          <a:xfrm>
            <a:off x="479425" y="3346450"/>
            <a:ext cx="640715" cy="4095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/>
            <a:r>
              <a:rPr lang="en-US" altLang="zh-CN" sz="2000" b="1" dirty="0" smtClean="0"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10</a:t>
            </a:r>
            <a:endParaRPr lang="en-US" altLang="zh-CN" sz="2000" b="1" dirty="0" smtClean="0">
              <a:latin typeface="方正粗黑宋简体" panose="02000000000000000000" charset="-122"/>
              <a:ea typeface="方正大黑体_GBK" panose="0201060001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11225" y="3357245"/>
            <a:ext cx="92964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000" b="1" dirty="0" smtClean="0"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31</a:t>
            </a:r>
            <a:endParaRPr lang="en-US" altLang="zh-CN" sz="2000" b="1" dirty="0" smtClean="0">
              <a:latin typeface="方正粗黑宋简体" panose="02000000000000000000" charset="-122"/>
              <a:ea typeface="方正大黑体_GBK" panose="0201060001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03070" y="3357245"/>
            <a:ext cx="70040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000" b="1" dirty="0" smtClean="0"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略</a:t>
            </a:r>
            <a:endParaRPr lang="zh-CN" altLang="en-US" sz="2000" b="1" dirty="0" smtClean="0">
              <a:latin typeface="方正粗黑宋简体" panose="02000000000000000000" charset="-122"/>
              <a:ea typeface="方正大黑体_GBK" panose="0201060001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403475" y="2924810"/>
            <a:ext cx="168338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 dirty="0" smtClean="0"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补充</a:t>
            </a:r>
            <a:r>
              <a:rPr lang="en-US" altLang="zh-CN" sz="2000" b="1" dirty="0" smtClean="0"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10</a:t>
            </a:r>
            <a:r>
              <a:rPr lang="zh-CN" altLang="en-US" sz="2000" b="1" dirty="0" smtClean="0"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月</a:t>
            </a:r>
            <a:r>
              <a:rPr lang="en-US" altLang="zh-CN" sz="2000" b="1" dirty="0" smtClean="0"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31</a:t>
            </a:r>
            <a:r>
              <a:rPr lang="zh-CN" altLang="en-US" sz="2000" b="1" dirty="0" smtClean="0"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日转字</a:t>
            </a:r>
            <a:r>
              <a:rPr lang="en-US" altLang="zh-CN" sz="2000" b="1" dirty="0" smtClean="0"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4</a:t>
            </a:r>
            <a:r>
              <a:rPr lang="zh-CN" altLang="en-US" sz="2000" b="1" dirty="0" smtClean="0"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号凭证少计金额</a:t>
            </a:r>
            <a:endParaRPr lang="zh-CN" altLang="en-US" sz="2000" b="1" dirty="0" smtClean="0">
              <a:latin typeface="方正粗黑宋简体" panose="02000000000000000000" charset="-122"/>
              <a:ea typeface="方正大黑体_GBK" panose="02010600010101010101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037455" y="3472815"/>
            <a:ext cx="28448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 i="1">
                <a:latin typeface="方正粗黑宋简体" panose="02000000000000000000" charset="-122"/>
                <a:ea typeface="方正粗黑宋简体" panose="02000000000000000000" charset="-122"/>
                <a:cs typeface="+mn-lt"/>
              </a:rPr>
              <a:t>8 0  0  0  0</a:t>
            </a:r>
            <a:endParaRPr lang="en-US" altLang="zh-CN" sz="2000" b="1" i="1">
              <a:latin typeface="方正粗黑宋简体" panose="02000000000000000000" charset="-122"/>
              <a:ea typeface="方正粗黑宋简体" panose="02000000000000000000" charset="-122"/>
              <a:cs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328025" y="3429000"/>
            <a:ext cx="1213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i="1" dirty="0">
                <a:latin typeface="黑体" panose="02010609060101010101" charset="-122"/>
                <a:ea typeface="方正大黑体_GBK" panose="02010600010101010101" charset="-122"/>
                <a:sym typeface="+mn-ea"/>
              </a:rPr>
              <a:t>借</a:t>
            </a:r>
            <a:endParaRPr lang="zh-CN" altLang="en-US" sz="2000" b="1" i="1" dirty="0">
              <a:latin typeface="黑体" panose="02010609060101010101" charset="-122"/>
              <a:ea typeface="方正大黑体_GBK" panose="02010600010101010101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552305" y="3472815"/>
            <a:ext cx="213423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i="1">
                <a:latin typeface="方正粗黑宋简体" panose="02000000000000000000" charset="-122"/>
                <a:ea typeface="方正粗黑宋简体" panose="02000000000000000000" charset="-122"/>
              </a:rPr>
              <a:t>3  2 8  0 0  0 0</a:t>
            </a:r>
            <a:endParaRPr lang="en-US" altLang="zh-CN" sz="2000" i="1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0" grpId="0"/>
      <p:bldP spid="9" grpId="0"/>
      <p:bldP spid="11" grpId="0"/>
      <p:bldP spid="12" grpId="0"/>
      <p:bldP spid="19" grpId="0"/>
      <p:bldP spid="21" grpId="0"/>
      <p:bldP spid="2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0418" name="灯片编号占位符 3"/>
          <p:cNvSpPr txBox="1">
            <a:spLocks noGrp="1"/>
          </p:cNvSpPr>
          <p:nvPr>
            <p:ph type="sldNum" sz="quarter" idx="4"/>
          </p:nvPr>
        </p:nvSpPr>
        <p:spPr>
          <a:xfrm>
            <a:off x="9434513" y="6392863"/>
            <a:ext cx="1233487" cy="268287"/>
          </a:xfrm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sp>
        <p:nvSpPr>
          <p:cNvPr id="60419" name="Rectangle 3"/>
          <p:cNvSpPr/>
          <p:nvPr/>
        </p:nvSpPr>
        <p:spPr>
          <a:xfrm>
            <a:off x="3503613" y="1057593"/>
            <a:ext cx="5373687" cy="58356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algn="ctr">
              <a:buNone/>
            </a:pPr>
            <a:r>
              <a:rPr lang="zh-CN" altLang="en-US" sz="3200" b="1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错账更正方法</a:t>
            </a:r>
            <a:endParaRPr lang="zh-CN" altLang="en-US" sz="3200" b="1" dirty="0">
              <a:solidFill>
                <a:srgbClr val="00206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graphicFrame>
        <p:nvGraphicFramePr>
          <p:cNvPr id="164908" name="Group 4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63525" y="1722120"/>
          <a:ext cx="11824335" cy="4623435"/>
        </p:xfrm>
        <a:graphic>
          <a:graphicData uri="http://schemas.openxmlformats.org/drawingml/2006/table">
            <a:tbl>
              <a:tblPr/>
              <a:tblGrid>
                <a:gridCol w="2021840"/>
                <a:gridCol w="3561080"/>
                <a:gridCol w="2276475"/>
                <a:gridCol w="3964940"/>
              </a:tblGrid>
              <a:tr h="51816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Times New Roman" panose="02020603050405020304" pitchFamily="18" charset="0"/>
                        </a:rPr>
                        <a:t>错误原因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T="45717" marB="45717" horzOverflow="overflow">
                    <a:lnL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Times New Roman" panose="02020603050405020304" pitchFamily="18" charset="0"/>
                        </a:rPr>
                        <a:t>方法名称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宋体" panose="02010600030101010101" pitchFamily="2" charset="-122"/>
                        </a:rPr>
                        <a:t>更正步骤要点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  <a:cs typeface="宋体" panose="02010600030101010101" pitchFamily="2" charset="-122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7160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Times New Roman" panose="02020603050405020304" pitchFamily="18" charset="0"/>
                        </a:rPr>
                        <a:t>记账凭证正确，登账错误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T="45717" marB="45717" horzOverflow="overflow">
                    <a:lnL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Times New Roman" panose="02020603050405020304" pitchFamily="18" charset="0"/>
                        </a:rPr>
                        <a:t>划线更正法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800" b="1" smtClean="0">
                          <a:ln>
                            <a:noFill/>
                          </a:ln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宋体" panose="02010600030101010101" pitchFamily="2" charset="-122"/>
                          <a:sym typeface="+mn-ea"/>
                        </a:rPr>
                        <a:t>   </a:t>
                      </a:r>
                      <a:r>
                        <a:rPr lang="zh-CN" altLang="en-US" sz="2800" b="1" smtClean="0">
                          <a:ln>
                            <a:noFill/>
                          </a:ln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宋体" panose="02010600030101010101" pitchFamily="2" charset="-122"/>
                          <a:sym typeface="+mn-ea"/>
                        </a:rPr>
                        <a:t>（</a:t>
                      </a:r>
                      <a:r>
                        <a:rPr lang="en-US" altLang="zh-CN" sz="2800" b="1" smtClean="0">
                          <a:ln>
                            <a:noFill/>
                          </a:ln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宋体" panose="02010600030101010101" pitchFamily="2" charset="-122"/>
                          <a:sym typeface="+mn-ea"/>
                        </a:rPr>
                        <a:t>1</a:t>
                      </a:r>
                      <a:r>
                        <a:rPr lang="zh-CN" altLang="en-US" sz="2800" b="1" smtClean="0">
                          <a:ln>
                            <a:noFill/>
                          </a:ln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宋体" panose="02010600030101010101" pitchFamily="2" charset="-122"/>
                          <a:sym typeface="+mn-ea"/>
                        </a:rPr>
                        <a:t>）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宋体" panose="02010600030101010101" pitchFamily="2" charset="-122"/>
                        </a:rPr>
                        <a:t>画红线注销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  <a:cs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宋体" panose="02010600030101010101" pitchFamily="2" charset="-122"/>
                        </a:rPr>
                        <a:t>  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宋体" panose="02010600030101010101" pitchFamily="2" charset="-122"/>
                        </a:rPr>
                        <a:t>）作出正确记录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宋体" panose="02010600030101010101" pitchFamily="2" charset="-122"/>
                        </a:rPr>
                        <a:t>    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  <a:cs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宋体" panose="02010600030101010101" pitchFamily="2" charset="-122"/>
                        </a:rPr>
                        <a:t>   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宋体" panose="02010600030101010101" pitchFamily="2" charset="-122"/>
                        </a:rPr>
                        <a:t>3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宋体" panose="02010600030101010101" pitchFamily="2" charset="-122"/>
                        </a:rPr>
                        <a:t>）在更正处盖章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  <a:cs typeface="宋体" panose="02010600030101010101" pitchFamily="2" charset="-122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71600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Times New Roman" panose="02020603050405020304" pitchFamily="18" charset="0"/>
                        </a:rPr>
                        <a:t>记账凭证错误导致记账错误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T="45717" marB="45717" horzOverflow="overflow">
                    <a:lnL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Times New Roman" panose="02020603050405020304" pitchFamily="18" charset="0"/>
                        </a:rPr>
                        <a:t>凭证中科目方向错误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2800" b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Times New Roman" panose="02020603050405020304" pitchFamily="18" charset="0"/>
                          <a:sym typeface="+mn-ea"/>
                        </a:rPr>
                        <a:t>红字两步法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宋体" panose="02010600030101010101" pitchFamily="2" charset="-122"/>
                        </a:rPr>
                        <a:t>（1）用红字冲销原记录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  <a:cs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宋体" panose="02010600030101010101" pitchFamily="2" charset="-122"/>
                        </a:rPr>
                        <a:t>（2）重填正确记账凭证并入账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  <a:cs typeface="宋体" panose="02010600030101010101" pitchFamily="2" charset="-122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086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Times New Roman" panose="02020603050405020304" pitchFamily="18" charset="0"/>
                        </a:rPr>
                        <a:t>凭证中仅金额多记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Times New Roman" panose="02020603050405020304" pitchFamily="18" charset="0"/>
                        </a:rPr>
                        <a:t>红字一步法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宋体" panose="02010600030101010101" pitchFamily="2" charset="-122"/>
                        </a:rPr>
                        <a:t>用红字冲销多记数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  <a:cs typeface="宋体" panose="02010600030101010101" pitchFamily="2" charset="-122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1210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Times New Roman" panose="02020603050405020304" pitchFamily="18" charset="0"/>
                        </a:rPr>
                        <a:t>凭证中仅金额少记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Times New Roman" panose="02020603050405020304" pitchFamily="18" charset="0"/>
                        </a:rPr>
                        <a:t>补充登记法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宋体" panose="02010600030101010101" pitchFamily="2" charset="-122"/>
                        </a:rPr>
                        <a:t>将少记数补充登记入账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  <a:cs typeface="宋体" panose="02010600030101010101" pitchFamily="2" charset="-122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0448" name="Rectangle 42"/>
          <p:cNvSpPr/>
          <p:nvPr/>
        </p:nvSpPr>
        <p:spPr>
          <a:xfrm>
            <a:off x="119380" y="120333"/>
            <a:ext cx="3575050" cy="73342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none" anchor="ctr" anchorCtr="0"/>
          <a:p>
            <a:pPr algn="ctr"/>
            <a:r>
              <a:rPr lang="zh-CN" altLang="en-US" sz="3600" b="1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课堂小结</a:t>
            </a:r>
            <a:endParaRPr lang="zh-CN" altLang="en-US" sz="3600" b="1" dirty="0">
              <a:solidFill>
                <a:srgbClr val="00206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 descr="7b0a2020202022776f7264617274223a2022220a7d0a"/>
          <p:cNvSpPr txBox="1"/>
          <p:nvPr/>
        </p:nvSpPr>
        <p:spPr>
          <a:xfrm>
            <a:off x="4027170" y="2719705"/>
            <a:ext cx="52812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ln w="5472">
                  <a:solidFill>
                    <a:schemeClr val="bg1"/>
                  </a:solidFill>
                </a:ln>
                <a:solidFill>
                  <a:srgbClr val="4090FF"/>
                </a:solidFill>
                <a:effectLst>
                  <a:outerShdw sx="103000" sy="103000" algn="ctr" rotWithShape="0">
                    <a:srgbClr val="4090FF">
                      <a:alpha val="100000"/>
                    </a:srgbClr>
                  </a:outerShdw>
                </a:effectLst>
                <a:latin typeface="方正粗黑宋简体" panose="02000000000000000000" charset="-122"/>
                <a:ea typeface="方正大黑体_GBK" panose="02010600010101010101" charset="-122"/>
              </a:rPr>
              <a:t>感谢您的观看</a:t>
            </a:r>
            <a:endParaRPr lang="zh-CN" altLang="en-US" sz="5400" b="1">
              <a:ln w="5472">
                <a:solidFill>
                  <a:schemeClr val="bg1"/>
                </a:solidFill>
              </a:ln>
              <a:solidFill>
                <a:srgbClr val="4090FF"/>
              </a:solidFill>
              <a:effectLst>
                <a:outerShdw sx="103000" sy="103000" algn="ctr" rotWithShape="0">
                  <a:srgbClr val="4090FF">
                    <a:alpha val="100000"/>
                  </a:srgbClr>
                </a:outerShdw>
              </a:effectLst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2276475"/>
            <a:ext cx="5438775" cy="3633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zh-CN" altLang="en-US" kern="1200" dirty="0"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划线更正法</a:t>
            </a:r>
            <a:endParaRPr lang="zh-CN" altLang="en-US" kern="1200" dirty="0">
              <a:latin typeface="方正粗黑宋简体" panose="02000000000000000000" charset="-122"/>
              <a:ea typeface="方正大黑体_GBK" panose="02010600010101010101" charset="-122"/>
              <a:cs typeface="+mj-cs"/>
            </a:endParaRPr>
          </a:p>
        </p:txBody>
      </p:sp>
      <p:sp>
        <p:nvSpPr>
          <p:cNvPr id="18436" name="灯片编号占位符 3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240463" y="1187450"/>
            <a:ext cx="4183062" cy="5184775"/>
          </a:xfrm>
        </p:spPr>
      </p:pic>
      <p:sp>
        <p:nvSpPr>
          <p:cNvPr id="6" name="AutoShape 10"/>
          <p:cNvSpPr>
            <a:spLocks noChangeArrowheads="1"/>
          </p:cNvSpPr>
          <p:nvPr/>
        </p:nvSpPr>
        <p:spPr bwMode="auto">
          <a:xfrm>
            <a:off x="7175500" y="4292600"/>
            <a:ext cx="2043113" cy="1200150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</a:schemeClr>
          </a:solidFill>
          <a:ln w="63500">
            <a:solidFill>
              <a:schemeClr val="bg1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账簿记录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错误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</p:txBody>
      </p:sp>
      <p:sp>
        <p:nvSpPr>
          <p:cNvPr id="7" name="AutoShape 10"/>
          <p:cNvSpPr>
            <a:spLocks noChangeArrowheads="1"/>
          </p:cNvSpPr>
          <p:nvPr/>
        </p:nvSpPr>
        <p:spPr bwMode="auto">
          <a:xfrm>
            <a:off x="767398" y="1068070"/>
            <a:ext cx="5545138" cy="120015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63500">
            <a:solidFill>
              <a:schemeClr val="bg1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时间点：登记账簿后，期末结账前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</p:txBody>
      </p:sp>
      <p:sp>
        <p:nvSpPr>
          <p:cNvPr id="9" name="AutoShape 10"/>
          <p:cNvSpPr>
            <a:spLocks noChangeArrowheads="1"/>
          </p:cNvSpPr>
          <p:nvPr/>
        </p:nvSpPr>
        <p:spPr bwMode="auto">
          <a:xfrm>
            <a:off x="2495550" y="5805805"/>
            <a:ext cx="2043430" cy="986790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</a:schemeClr>
          </a:solidFill>
          <a:ln w="63500">
            <a:solidFill>
              <a:schemeClr val="bg1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记账凭证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完全正确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</p:txBody>
      </p:sp>
      <p:sp>
        <p:nvSpPr>
          <p:cNvPr id="8" name="爆炸形 2 7"/>
          <p:cNvSpPr/>
          <p:nvPr/>
        </p:nvSpPr>
        <p:spPr>
          <a:xfrm>
            <a:off x="7464425" y="0"/>
            <a:ext cx="2808288" cy="2205038"/>
          </a:xfrm>
          <a:prstGeom prst="irregularSeal2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96225" y="836613"/>
            <a:ext cx="2160588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dirty="0">
                <a:solidFill>
                  <a:srgbClr val="FF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登到账簿中的笔误</a:t>
            </a:r>
            <a:endParaRPr lang="zh-CN" altLang="en-US" sz="2000" dirty="0">
              <a:solidFill>
                <a:srgbClr val="FF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8" grpId="0" bldLvl="0" animBg="1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458" name="灯片编号占位符 4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grpSp>
        <p:nvGrpSpPr>
          <p:cNvPr id="144386" name="Group 2"/>
          <p:cNvGrpSpPr/>
          <p:nvPr/>
        </p:nvGrpSpPr>
        <p:grpSpPr>
          <a:xfrm>
            <a:off x="2500313" y="4241800"/>
            <a:ext cx="1363662" cy="1003300"/>
            <a:chOff x="0" y="2206"/>
            <a:chExt cx="1655" cy="952"/>
          </a:xfrm>
        </p:grpSpPr>
        <p:sp>
          <p:nvSpPr>
            <p:cNvPr id="19469" name="AutoShape 3"/>
            <p:cNvSpPr/>
            <p:nvPr/>
          </p:nvSpPr>
          <p:spPr>
            <a:xfrm>
              <a:off x="0" y="2206"/>
              <a:ext cx="1655" cy="952"/>
            </a:xfrm>
            <a:prstGeom prst="roundRect">
              <a:avLst>
                <a:gd name="adj" fmla="val 16667"/>
              </a:avLst>
            </a:prstGeom>
            <a:solidFill>
              <a:srgbClr val="0000FF">
                <a:alpha val="76862"/>
              </a:srgbClr>
            </a:solidFill>
            <a:ln w="952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19470" name="AutoShape 4"/>
            <p:cNvSpPr/>
            <p:nvPr/>
          </p:nvSpPr>
          <p:spPr>
            <a:xfrm>
              <a:off x="90" y="2295"/>
              <a:ext cx="1406" cy="726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5715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/>
              <a:r>
                <a:rPr lang="zh-CN" altLang="en-US" sz="2800" b="1" dirty="0">
                  <a:solidFill>
                    <a:srgbClr val="00206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结账前</a:t>
              </a:r>
              <a:endParaRPr lang="zh-CN" altLang="en-US" sz="2800" b="1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</p:grpSp>
      <p:grpSp>
        <p:nvGrpSpPr>
          <p:cNvPr id="144389" name="Group 5"/>
          <p:cNvGrpSpPr/>
          <p:nvPr/>
        </p:nvGrpSpPr>
        <p:grpSpPr>
          <a:xfrm>
            <a:off x="4433888" y="4073525"/>
            <a:ext cx="1878012" cy="1173163"/>
            <a:chOff x="1791" y="1934"/>
            <a:chExt cx="1905" cy="1224"/>
          </a:xfrm>
        </p:grpSpPr>
        <p:sp>
          <p:nvSpPr>
            <p:cNvPr id="19467" name="AutoShape 6"/>
            <p:cNvSpPr/>
            <p:nvPr/>
          </p:nvSpPr>
          <p:spPr>
            <a:xfrm>
              <a:off x="1791" y="1934"/>
              <a:ext cx="1905" cy="1224"/>
            </a:xfrm>
            <a:prstGeom prst="roundRect">
              <a:avLst>
                <a:gd name="adj" fmla="val 16667"/>
              </a:avLst>
            </a:prstGeom>
            <a:solidFill>
              <a:srgbClr val="00B0F0"/>
            </a:solidFill>
            <a:ln w="952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19468" name="AutoShape 7"/>
            <p:cNvSpPr/>
            <p:nvPr/>
          </p:nvSpPr>
          <p:spPr>
            <a:xfrm>
              <a:off x="1927" y="2069"/>
              <a:ext cx="1633" cy="952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6667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/>
              <a:r>
                <a:rPr lang="zh-CN" altLang="en-US" sz="2800" b="1" dirty="0">
                  <a:solidFill>
                    <a:srgbClr val="00206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会计凭证</a:t>
              </a:r>
              <a:endParaRPr lang="zh-CN" altLang="en-US" sz="2800" b="1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  <a:p>
              <a:pPr algn="ctr" eaLnBrk="0" hangingPunct="0"/>
              <a:r>
                <a:rPr lang="zh-CN" altLang="en-US" sz="2800" b="1" dirty="0">
                  <a:solidFill>
                    <a:srgbClr val="00206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无错</a:t>
              </a:r>
              <a:endParaRPr lang="zh-CN" altLang="en-US" sz="2800" b="1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</p:grpSp>
      <p:grpSp>
        <p:nvGrpSpPr>
          <p:cNvPr id="144392" name="Group 8"/>
          <p:cNvGrpSpPr/>
          <p:nvPr/>
        </p:nvGrpSpPr>
        <p:grpSpPr>
          <a:xfrm>
            <a:off x="6942138" y="3944938"/>
            <a:ext cx="1674812" cy="1271587"/>
            <a:chOff x="3230" y="2485"/>
            <a:chExt cx="1055" cy="801"/>
          </a:xfrm>
          <a:gradFill>
            <a:gsLst>
              <a:gs pos="50000">
                <a:schemeClr val="accent1"/>
              </a:gs>
              <a:gs pos="0">
                <a:schemeClr val="accent1">
                  <a:lumMod val="25000"/>
                  <a:lumOff val="75000"/>
                </a:schemeClr>
              </a:gs>
              <a:gs pos="100000">
                <a:schemeClr val="accent1">
                  <a:lumMod val="85000"/>
                </a:schemeClr>
              </a:gs>
            </a:gsLst>
            <a:lin ang="5400000" scaled="1"/>
          </a:gradFill>
        </p:grpSpPr>
        <p:sp>
          <p:nvSpPr>
            <p:cNvPr id="19465" name="AutoShape 9"/>
            <p:cNvSpPr/>
            <p:nvPr/>
          </p:nvSpPr>
          <p:spPr>
            <a:xfrm>
              <a:off x="3230" y="2485"/>
              <a:ext cx="1055" cy="801"/>
            </a:xfrm>
            <a:prstGeom prst="flowChartAlternateProcess">
              <a:avLst/>
            </a:prstGeom>
            <a:grpFill/>
            <a:ln w="9525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19466" name="AutoShape 10"/>
            <p:cNvSpPr/>
            <p:nvPr/>
          </p:nvSpPr>
          <p:spPr>
            <a:xfrm>
              <a:off x="3292" y="2603"/>
              <a:ext cx="894" cy="575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635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/>
              <a:r>
                <a:rPr lang="zh-CN" altLang="en-US" sz="2800" b="1" dirty="0">
                  <a:solidFill>
                    <a:srgbClr val="00206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账簿记录</a:t>
              </a:r>
              <a:endParaRPr lang="zh-CN" altLang="en-US" sz="2800" b="1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  <a:p>
              <a:pPr algn="ctr" eaLnBrk="0" hangingPunct="0"/>
              <a:r>
                <a:rPr lang="zh-CN" altLang="en-US" sz="2800" b="1" dirty="0">
                  <a:solidFill>
                    <a:srgbClr val="00206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错误</a:t>
              </a:r>
              <a:endParaRPr lang="zh-CN" altLang="en-US" sz="2800" b="1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</p:grpSp>
      <p:sp>
        <p:nvSpPr>
          <p:cNvPr id="19462" name="Rectangle 11"/>
          <p:cNvSpPr/>
          <p:nvPr/>
        </p:nvSpPr>
        <p:spPr>
          <a:xfrm>
            <a:off x="1487805" y="1892300"/>
            <a:ext cx="8985885" cy="2159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>
              <a:lnSpc>
                <a:spcPct val="140000"/>
              </a:lnSpc>
              <a:buBlip>
                <a:blip r:embed="rId1"/>
              </a:buBlip>
            </a:pPr>
            <a:r>
              <a:rPr lang="en-US" altLang="zh-CN" sz="32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</a:t>
            </a:r>
            <a:r>
              <a:rPr lang="zh-CN" altLang="en-US" sz="32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在结账前，</a:t>
            </a:r>
            <a:r>
              <a:rPr lang="zh-CN" altLang="en-US" sz="3200" b="1" dirty="0">
                <a:solidFill>
                  <a:srgbClr val="FF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账簿错误</a:t>
            </a:r>
            <a:r>
              <a:rPr lang="en-US" altLang="zh-CN" sz="32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-</a:t>
            </a:r>
            <a:r>
              <a:rPr lang="zh-CN" altLang="en-US" sz="32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文字错误或数字错误。</a:t>
            </a:r>
            <a:endParaRPr lang="en-US" altLang="zh-CN" sz="32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  <a:p>
            <a:pPr eaLnBrk="0" hangingPunct="0">
              <a:lnSpc>
                <a:spcPct val="140000"/>
              </a:lnSpc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会计凭证正确。</a:t>
            </a:r>
            <a:endParaRPr lang="en-US" altLang="zh-CN" sz="3200" b="1" dirty="0">
              <a:solidFill>
                <a:srgbClr val="FF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  <a:p>
            <a:pPr eaLnBrk="0" hangingPunct="0">
              <a:lnSpc>
                <a:spcPct val="140000"/>
              </a:lnSpc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                       账簿笔误！误登！</a:t>
            </a:r>
            <a:endParaRPr lang="zh-CN" altLang="en-US" sz="3200" b="1" dirty="0">
              <a:solidFill>
                <a:srgbClr val="FF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9463" name="Rectangle 13"/>
          <p:cNvSpPr/>
          <p:nvPr/>
        </p:nvSpPr>
        <p:spPr>
          <a:xfrm>
            <a:off x="1524000" y="1335088"/>
            <a:ext cx="3338513" cy="75565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p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19464" name="Rectangle 14"/>
          <p:cNvSpPr/>
          <p:nvPr/>
        </p:nvSpPr>
        <p:spPr>
          <a:xfrm>
            <a:off x="1524000" y="1217613"/>
            <a:ext cx="3419475" cy="652462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anchor="ctr" anchorCtr="0"/>
          <a:p>
            <a:pPr marL="342900" indent="-342900">
              <a:lnSpc>
                <a:spcPct val="105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FFFFFF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（一）适用范围</a:t>
            </a:r>
            <a:endParaRPr lang="zh-CN" altLang="en-US" sz="3200" b="1" dirty="0">
              <a:solidFill>
                <a:srgbClr val="FFFFFF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4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4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44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482" name="灯片编号占位符 5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grpSp>
        <p:nvGrpSpPr>
          <p:cNvPr id="145410" name="Group 2"/>
          <p:cNvGrpSpPr/>
          <p:nvPr/>
        </p:nvGrpSpPr>
        <p:grpSpPr>
          <a:xfrm>
            <a:off x="3863975" y="4365625"/>
            <a:ext cx="3889375" cy="1511300"/>
            <a:chOff x="3964" y="2071"/>
            <a:chExt cx="1484" cy="330"/>
          </a:xfrm>
        </p:grpSpPr>
        <p:sp>
          <p:nvSpPr>
            <p:cNvPr id="20491" name="AutoShape 3"/>
            <p:cNvSpPr/>
            <p:nvPr/>
          </p:nvSpPr>
          <p:spPr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DDDDDD"/>
            </a:solidFill>
            <a:ln w="12700" cap="flat" cmpd="sng">
              <a:solidFill>
                <a:srgbClr val="80808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20492" name="AutoShape 4"/>
            <p:cNvSpPr/>
            <p:nvPr/>
          </p:nvSpPr>
          <p:spPr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DDDDDD">
                    <a:alpha val="7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幼圆" panose="02010509060101010101" pitchFamily="49" charset="-122"/>
              </a:endParaRPr>
            </a:p>
          </p:txBody>
        </p:sp>
      </p:grpSp>
      <p:sp>
        <p:nvSpPr>
          <p:cNvPr id="145413" name="Text Box 5"/>
          <p:cNvSpPr txBox="1"/>
          <p:nvPr/>
        </p:nvSpPr>
        <p:spPr>
          <a:xfrm>
            <a:off x="4656138" y="5157788"/>
            <a:ext cx="18002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200</a:t>
            </a:r>
            <a:endParaRPr lang="en-US" altLang="zh-CN" sz="28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45414" name="Line 6"/>
          <p:cNvSpPr/>
          <p:nvPr/>
        </p:nvSpPr>
        <p:spPr>
          <a:xfrm>
            <a:off x="4943475" y="5445125"/>
            <a:ext cx="1152525" cy="0"/>
          </a:xfrm>
          <a:prstGeom prst="line">
            <a:avLst/>
          </a:prstGeom>
          <a:ln w="444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5415" name="Text Box 7"/>
          <p:cNvSpPr txBox="1"/>
          <p:nvPr/>
        </p:nvSpPr>
        <p:spPr>
          <a:xfrm>
            <a:off x="4800600" y="4508500"/>
            <a:ext cx="15113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2000</a:t>
            </a:r>
            <a:endParaRPr lang="en-US" altLang="zh-CN" sz="28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45416" name="Rectangle 8"/>
          <p:cNvSpPr>
            <a:spLocks noChangeArrowheads="1"/>
          </p:cNvSpPr>
          <p:nvPr/>
        </p:nvSpPr>
        <p:spPr bwMode="invGray">
          <a:xfrm>
            <a:off x="5628640" y="5200650"/>
            <a:ext cx="935038" cy="431800"/>
          </a:xfrm>
          <a:prstGeom prst="rect">
            <a:avLst/>
          </a:prstGeom>
          <a:solidFill>
            <a:schemeClr val="accent1">
              <a:alpha val="0"/>
            </a:schemeClr>
          </a:solidFill>
          <a:ln w="44450" algn="ctr">
            <a:solidFill>
              <a:srgbClr val="FF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李四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</p:txBody>
      </p:sp>
      <p:sp>
        <p:nvSpPr>
          <p:cNvPr id="145419" name="Rectangle 11"/>
          <p:cNvSpPr/>
          <p:nvPr/>
        </p:nvSpPr>
        <p:spPr>
          <a:xfrm>
            <a:off x="1343660" y="2060575"/>
            <a:ext cx="8754745" cy="7308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42900" indent="-342900">
              <a:lnSpc>
                <a:spcPct val="130000"/>
              </a:lnSpc>
              <a:spcBef>
                <a:spcPct val="20000"/>
              </a:spcBef>
              <a:buBlip>
                <a:blip r:embed="rId1"/>
              </a:buBlip>
            </a:pPr>
            <a:r>
              <a:rPr lang="zh-CN" altLang="en-US" sz="3200" b="1" dirty="0">
                <a:solidFill>
                  <a:srgbClr val="000099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在</a:t>
            </a:r>
            <a:r>
              <a:rPr lang="zh-CN" altLang="en-US" sz="3200" b="1" dirty="0">
                <a:solidFill>
                  <a:srgbClr val="000099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错误的文字或数字上画一条红线，表示注销。</a:t>
            </a:r>
            <a:endParaRPr lang="zh-CN" altLang="en-US" sz="3200" b="1" dirty="0">
              <a:solidFill>
                <a:srgbClr val="000099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45420" name="Rectangle 12"/>
          <p:cNvSpPr/>
          <p:nvPr/>
        </p:nvSpPr>
        <p:spPr>
          <a:xfrm>
            <a:off x="1303020" y="2964180"/>
            <a:ext cx="9701530" cy="2011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42900" indent="-342900">
              <a:lnSpc>
                <a:spcPct val="130000"/>
              </a:lnSpc>
              <a:spcBef>
                <a:spcPct val="20000"/>
              </a:spcBef>
              <a:buBlip>
                <a:blip r:embed="rId1"/>
              </a:buBlip>
            </a:pPr>
            <a:r>
              <a:rPr lang="zh-CN" altLang="en-US" sz="3200" b="1" dirty="0">
                <a:solidFill>
                  <a:srgbClr val="000099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将正确的文字或数字用蓝色或黑字写在被注销的文字或数字的上方；由记账人员在更正处盖章，以明确责任。</a:t>
            </a:r>
            <a:endParaRPr lang="zh-CN" altLang="en-US" sz="3200" b="1" dirty="0">
              <a:solidFill>
                <a:srgbClr val="000099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20490" name="Rectangle 13"/>
          <p:cNvSpPr/>
          <p:nvPr/>
        </p:nvSpPr>
        <p:spPr>
          <a:xfrm>
            <a:off x="1524000" y="1217613"/>
            <a:ext cx="3419475" cy="652462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anchor="ctr" anchorCtr="0"/>
          <a:p>
            <a:pPr marL="342900" indent="-342900">
              <a:lnSpc>
                <a:spcPct val="105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FFFFFF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（二）更正方法</a:t>
            </a:r>
            <a:endParaRPr lang="zh-CN" altLang="en-US" sz="3200" b="1" dirty="0">
              <a:solidFill>
                <a:srgbClr val="FFFFFF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5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45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45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5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5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45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45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5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5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3" grpId="0"/>
      <p:bldP spid="145415" grpId="0"/>
      <p:bldP spid="145416" grpId="0" bldLvl="0" animBg="1"/>
      <p:bldP spid="145419" grpId="0"/>
      <p:bldP spid="1454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506" name="AutoShape 2"/>
          <p:cNvSpPr/>
          <p:nvPr/>
        </p:nvSpPr>
        <p:spPr>
          <a:xfrm>
            <a:off x="1283335" y="260350"/>
            <a:ext cx="9565640" cy="112395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0070C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>
              <a:lnSpc>
                <a:spcPct val="120000"/>
              </a:lnSpc>
            </a:pPr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21508" name="灯片编号占位符 5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pic>
        <p:nvPicPr>
          <p:cNvPr id="147460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7940" y="1454150"/>
            <a:ext cx="9712960" cy="5276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7461" name="Text Box 5"/>
          <p:cNvSpPr txBox="1"/>
          <p:nvPr/>
        </p:nvSpPr>
        <p:spPr>
          <a:xfrm>
            <a:off x="2601913" y="2427288"/>
            <a:ext cx="15144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银行存款</a:t>
            </a:r>
            <a:endParaRPr lang="zh-CN" altLang="en-US" sz="24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47462" name="Text Box 6"/>
          <p:cNvSpPr txBox="1"/>
          <p:nvPr/>
        </p:nvSpPr>
        <p:spPr>
          <a:xfrm>
            <a:off x="4512310" y="2357120"/>
            <a:ext cx="31673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20*4       7           5</a:t>
            </a:r>
            <a:endParaRPr lang="en-US" altLang="zh-CN" sz="24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47463" name="Text Box 7"/>
          <p:cNvSpPr txBox="1"/>
          <p:nvPr/>
        </p:nvSpPr>
        <p:spPr>
          <a:xfrm>
            <a:off x="8112443" y="2414270"/>
            <a:ext cx="15113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银付    </a:t>
            </a:r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1</a:t>
            </a:r>
            <a:endParaRPr lang="en-US" altLang="zh-CN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47464" name="Text Box 8"/>
          <p:cNvSpPr txBox="1"/>
          <p:nvPr/>
        </p:nvSpPr>
        <p:spPr>
          <a:xfrm>
            <a:off x="1992313" y="3789363"/>
            <a:ext cx="248443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支付厂部办公费</a:t>
            </a:r>
            <a:endParaRPr lang="zh-CN" altLang="en-US" sz="24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47465" name="Text Box 9"/>
          <p:cNvSpPr txBox="1"/>
          <p:nvPr/>
        </p:nvSpPr>
        <p:spPr>
          <a:xfrm>
            <a:off x="4512310" y="3765550"/>
            <a:ext cx="1600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管理费用</a:t>
            </a:r>
            <a:endParaRPr lang="zh-CN" altLang="en-US" sz="24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47466" name="Text Box 10"/>
          <p:cNvSpPr txBox="1"/>
          <p:nvPr/>
        </p:nvSpPr>
        <p:spPr>
          <a:xfrm>
            <a:off x="6024563" y="3789363"/>
            <a:ext cx="143986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办公费</a:t>
            </a:r>
            <a:endParaRPr lang="zh-CN" altLang="en-US" sz="24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47467" name="Text Box 11"/>
          <p:cNvSpPr txBox="1"/>
          <p:nvPr/>
        </p:nvSpPr>
        <p:spPr>
          <a:xfrm>
            <a:off x="9190673" y="3800158"/>
            <a:ext cx="165735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000" b="1" i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2  0 0 0 0 0</a:t>
            </a:r>
            <a:endParaRPr lang="en-US" altLang="zh-CN" sz="2000" b="1" i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47468" name="Line 12"/>
          <p:cNvSpPr/>
          <p:nvPr/>
        </p:nvSpPr>
        <p:spPr>
          <a:xfrm flipV="1">
            <a:off x="8193405" y="4147185"/>
            <a:ext cx="2416175" cy="129794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7469" name="Text Box 13"/>
          <p:cNvSpPr txBox="1"/>
          <p:nvPr/>
        </p:nvSpPr>
        <p:spPr>
          <a:xfrm>
            <a:off x="8975725" y="5661025"/>
            <a:ext cx="187261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None/>
            </a:pPr>
            <a:r>
              <a:rPr lang="en-US" altLang="zh-CN" sz="2000" b="1" i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¥2 0 0 0 0 0</a:t>
            </a:r>
            <a:endParaRPr lang="en-US" altLang="zh-CN" sz="2000" b="1" i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47470" name="Rectangle 14"/>
          <p:cNvSpPr/>
          <p:nvPr/>
        </p:nvSpPr>
        <p:spPr>
          <a:xfrm>
            <a:off x="9048750" y="6236653"/>
            <a:ext cx="1295400" cy="431800"/>
          </a:xfrm>
          <a:prstGeom prst="rect">
            <a:avLst/>
          </a:prstGeom>
          <a:solidFill>
            <a:srgbClr val="FF0000">
              <a:alpha val="0"/>
            </a:srgbClr>
          </a:solidFill>
          <a:ln w="317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李四</a:t>
            </a:r>
            <a:endParaRPr lang="zh-CN" altLang="en-US" sz="2400" b="1" dirty="0">
              <a:solidFill>
                <a:srgbClr val="FF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47471" name="Text Box 15"/>
          <p:cNvSpPr txBox="1"/>
          <p:nvPr/>
        </p:nvSpPr>
        <p:spPr>
          <a:xfrm>
            <a:off x="10584180" y="4549775"/>
            <a:ext cx="303530" cy="44831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2</a:t>
            </a:r>
            <a:endParaRPr lang="en-US" altLang="zh-CN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54150" y="332740"/>
            <a:ext cx="939419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例</a:t>
            </a: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6</a:t>
            </a: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.1  20*4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年</a:t>
            </a: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7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月</a:t>
            </a: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5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日支付厂部办公费</a:t>
            </a: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2000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元，编制的记账凭证准确无误，但在登记管理费用明细账时错记为</a:t>
            </a: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200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元。</a:t>
            </a:r>
            <a:endParaRPr lang="zh-CN" altLang="en-US" sz="2800" noProof="0" dirty="0">
              <a:ln>
                <a:noFill/>
              </a:ln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30" name="标题 1"/>
          <p:cNvSpPr>
            <a:spLocks noGrp="1"/>
          </p:cNvSpPr>
          <p:nvPr>
            <p:ph type="title"/>
          </p:nvPr>
        </p:nvSpPr>
        <p:spPr>
          <a:xfrm>
            <a:off x="4289425" y="620713"/>
            <a:ext cx="3346450" cy="601662"/>
          </a:xfrm>
        </p:spPr>
        <p:txBody>
          <a:bodyPr vert="horz" wrap="square" lIns="91440" tIns="45720" rIns="91440" bIns="45720" anchor="b" anchorCtr="0"/>
          <a:p>
            <a:pPr eaLnBrk="1" hangingPunct="1"/>
            <a:r>
              <a:rPr lang="zh-CN" altLang="en-US" kern="1200" dirty="0">
                <a:solidFill>
                  <a:schemeClr val="tx2"/>
                </a:soli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管理费用明细账</a:t>
            </a:r>
            <a:endParaRPr lang="zh-CN" altLang="en-US" kern="1200" dirty="0">
              <a:solidFill>
                <a:schemeClr val="tx2"/>
              </a:solidFill>
              <a:latin typeface="方正粗黑宋简体" panose="02000000000000000000" charset="-122"/>
              <a:ea typeface="方正大黑体_GBK" panose="02010600010101010101" charset="-122"/>
              <a:cs typeface="+mj-cs"/>
            </a:endParaRPr>
          </a:p>
        </p:txBody>
      </p:sp>
      <p:sp>
        <p:nvSpPr>
          <p:cNvPr id="22531" name="灯片编号占位符 3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custDataLst>
              <p:tags r:id="rId1"/>
            </p:custDataLst>
          </p:nvPr>
        </p:nvGraphicFramePr>
        <p:xfrm>
          <a:off x="1524000" y="1412875"/>
          <a:ext cx="9036050" cy="397986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22910"/>
                <a:gridCol w="620395"/>
                <a:gridCol w="864235"/>
                <a:gridCol w="1040130"/>
                <a:gridCol w="226060"/>
                <a:gridCol w="233680"/>
                <a:gridCol w="228600"/>
                <a:gridCol w="360045"/>
                <a:gridCol w="212090"/>
                <a:gridCol w="252095"/>
                <a:gridCol w="233045"/>
                <a:gridCol w="212090"/>
                <a:gridCol w="212090"/>
                <a:gridCol w="212090"/>
                <a:gridCol w="212090"/>
                <a:gridCol w="208280"/>
                <a:gridCol w="215900"/>
                <a:gridCol w="212090"/>
                <a:gridCol w="212090"/>
                <a:gridCol w="208280"/>
                <a:gridCol w="741045"/>
                <a:gridCol w="212090"/>
                <a:gridCol w="212090"/>
                <a:gridCol w="212090"/>
                <a:gridCol w="212090"/>
                <a:gridCol w="212090"/>
                <a:gridCol w="212090"/>
                <a:gridCol w="212090"/>
                <a:gridCol w="212090"/>
              </a:tblGrid>
              <a:tr h="823093">
                <a:tc gridSpan="2">
                  <a:txBody>
                    <a:bodyPr/>
                    <a:lstStyle/>
                    <a:p>
                      <a:r>
                        <a:rPr lang="en-US" altLang="zh-CN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20*4</a:t>
                      </a:r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年</a:t>
                      </a:r>
                      <a:endParaRPr lang="zh-CN" altLang="en-US" sz="2000" b="1" dirty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凭证号数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摘要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工资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办公费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…….</a:t>
                      </a:r>
                      <a:endParaRPr lang="en-US" altLang="zh-CN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合计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396304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月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日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800" b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1154">
                <a:tc>
                  <a:txBody>
                    <a:bodyPr/>
                    <a:lstStyle/>
                    <a:p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7</a:t>
                      </a:r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5</a:t>
                      </a:r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银付</a:t>
                      </a:r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</a:t>
                      </a:r>
                      <a:endParaRPr lang="zh-CN" altLang="en-US" sz="2000" b="1" i="0" dirty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支付办公费</a:t>
                      </a:r>
                      <a:endParaRPr lang="zh-CN" altLang="en-US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437"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437"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437"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 Box 441"/>
          <p:cNvSpPr txBox="1"/>
          <p:nvPr>
            <p:custDataLst>
              <p:tags r:id="rId2"/>
            </p:custDataLst>
          </p:nvPr>
        </p:nvSpPr>
        <p:spPr>
          <a:xfrm>
            <a:off x="7895908" y="2852738"/>
            <a:ext cx="792162" cy="368300"/>
          </a:xfrm>
          <a:prstGeom prst="rect">
            <a:avLst/>
          </a:prstGeom>
          <a:solidFill>
            <a:schemeClr val="bg1">
              <a:alpha val="43137"/>
            </a:schemeClr>
          </a:solidFill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李四</a:t>
            </a:r>
            <a:endParaRPr lang="zh-CN" altLang="en-US" b="1" dirty="0">
              <a:solidFill>
                <a:srgbClr val="FF33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9" name="Line 436"/>
          <p:cNvSpPr/>
          <p:nvPr>
            <p:custDataLst>
              <p:tags r:id="rId3"/>
            </p:custDataLst>
          </p:nvPr>
        </p:nvSpPr>
        <p:spPr>
          <a:xfrm>
            <a:off x="6888163" y="3115945"/>
            <a:ext cx="1439862" cy="0"/>
          </a:xfrm>
          <a:prstGeom prst="line">
            <a:avLst/>
          </a:prstGeom>
          <a:ln w="412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" name="Line 436"/>
          <p:cNvSpPr/>
          <p:nvPr>
            <p:custDataLst>
              <p:tags r:id="rId4"/>
            </p:custDataLst>
          </p:nvPr>
        </p:nvSpPr>
        <p:spPr>
          <a:xfrm>
            <a:off x="9480550" y="3116263"/>
            <a:ext cx="1187450" cy="0"/>
          </a:xfrm>
          <a:prstGeom prst="line">
            <a:avLst/>
          </a:prstGeom>
          <a:ln w="412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" name="Text Box 441"/>
          <p:cNvSpPr txBox="1"/>
          <p:nvPr>
            <p:custDataLst>
              <p:tags r:id="rId5"/>
            </p:custDataLst>
          </p:nvPr>
        </p:nvSpPr>
        <p:spPr>
          <a:xfrm>
            <a:off x="10085705" y="2837180"/>
            <a:ext cx="673100" cy="334645"/>
          </a:xfrm>
          <a:prstGeom prst="rect">
            <a:avLst/>
          </a:prstGeom>
          <a:solidFill>
            <a:schemeClr val="bg1">
              <a:alpha val="43137"/>
            </a:schemeClr>
          </a:solidFill>
          <a:ln w="9525">
            <a:noFill/>
          </a:ln>
        </p:spPr>
        <p:txBody>
          <a:bodyPr>
            <a:noAutofit/>
          </a:bodyPr>
          <a:p>
            <a:pPr algn="ctr"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李四</a:t>
            </a:r>
            <a:endParaRPr lang="zh-CN" altLang="en-US" b="1" dirty="0">
              <a:solidFill>
                <a:srgbClr val="FF33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2" name="Text Box 438"/>
          <p:cNvSpPr txBox="1"/>
          <p:nvPr>
            <p:custDataLst>
              <p:tags r:id="rId6"/>
            </p:custDataLst>
          </p:nvPr>
        </p:nvSpPr>
        <p:spPr>
          <a:xfrm>
            <a:off x="6689408" y="2636520"/>
            <a:ext cx="16383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1" i="1" dirty="0">
                <a:solidFill>
                  <a:srgbClr val="000099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</a:t>
            </a:r>
            <a:r>
              <a:rPr lang="en-US" altLang="zh-CN" sz="2000" b="1" i="1" dirty="0">
                <a:solidFill>
                  <a:schemeClr val="tx2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2 0 0 0 0 0</a:t>
            </a:r>
            <a:endParaRPr lang="en-US" altLang="zh-CN" sz="2000" b="1" i="1" dirty="0">
              <a:solidFill>
                <a:schemeClr val="tx2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3" name="Text Box 438"/>
          <p:cNvSpPr txBox="1"/>
          <p:nvPr>
            <p:custDataLst>
              <p:tags r:id="rId7"/>
            </p:custDataLst>
          </p:nvPr>
        </p:nvSpPr>
        <p:spPr>
          <a:xfrm>
            <a:off x="8976043" y="2636520"/>
            <a:ext cx="16383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1" i="1" dirty="0">
                <a:solidFill>
                  <a:srgbClr val="000099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 </a:t>
            </a:r>
            <a:r>
              <a:rPr lang="en-US" altLang="zh-CN" sz="2000" b="1" i="1" dirty="0">
                <a:solidFill>
                  <a:schemeClr val="tx2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2  0 0 0 0 0</a:t>
            </a:r>
            <a:endParaRPr lang="en-US" altLang="zh-CN" sz="2000" b="1" i="1" dirty="0">
              <a:solidFill>
                <a:schemeClr val="tx2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graphicFrame>
        <p:nvGraphicFramePr>
          <p:cNvPr id="14" name="Group 425"/>
          <p:cNvGraphicFramePr>
            <a:graphicFrameLocks noGrp="1"/>
          </p:cNvGraphicFramePr>
          <p:nvPr/>
        </p:nvGraphicFramePr>
        <p:xfrm>
          <a:off x="8399463" y="636588"/>
          <a:ext cx="2089150" cy="487680"/>
        </p:xfrm>
        <a:graphic>
          <a:graphicData uri="http://schemas.openxmlformats.org/drawingml/2006/table">
            <a:tbl>
              <a:tblPr/>
              <a:tblGrid>
                <a:gridCol w="1012825"/>
                <a:gridCol w="1076325"/>
              </a:tblGrid>
              <a:tr h="243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总 页 码</a:t>
                      </a:r>
                      <a:endParaRPr kumimoji="0" lang="zh-CN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本户页次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2" grpId="0"/>
      <p:bldP spid="13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SLIDE_BACKGROUND_TYPE" val="leftRight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SLIDE_BK_DARK_LIGHT" val="2"/>
  <p:tag name="KSO_WM_UNIT_INDEX" val="1"/>
  <p:tag name="KSO_WM_UNIT_BK_DARK_LIGHT" val="2"/>
  <p:tag name="KSO_WM_UNIT_TYPE" val="i"/>
  <p:tag name="KSO_WM_UNIT_SUBTYPE" val="h"/>
  <p:tag name="KSO_WM_SLIDE_BACKGROUND_TYPE" val="topBottom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2"/>
  <p:tag name="KSO_WM_SLIDE_BACKGROUND_TYPE" val="topBottom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2"/>
  <p:tag name="KSO_WM_SLIDE_BACKGROUND_TYPE" val="topBottom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2"/>
  <p:tag name="KSO_WM_SLIDE_BACKGROUND_TYPE" val="topBottom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2"/>
  <p:tag name="KSO_WM_SLIDE_BACKGROUND_TYPE" val="topBottom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2"/>
  <p:tag name="KSO_WM_SLIDE_BACKGROUND_TYPE" val="topBottom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2"/>
  <p:tag name="KSO_WM_SLIDE_BACKGROUND_TYPE" val="topBottom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2"/>
  <p:tag name="KSO_WM_SLIDE_BACKGROUND_TYPE" val="topBottom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2"/>
  <p:tag name="KSO_WM_SLIDE_BACKGROUND_TYPE" val="topBottom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SLIDE_BK_DARK_LIGHT" val="2"/>
  <p:tag name="KSO_WM_UNIT_INDEX" val="1"/>
  <p:tag name="KSO_WM_UNIT_BK_DARK_LIGHT" val="2"/>
  <p:tag name="KSO_WM_UNIT_TYPE" val="i"/>
  <p:tag name="KSO_WM_UNIT_SUBTYPE" val="h"/>
  <p:tag name="KSO_WM_SLIDE_BACKGROUND_TYPE" val="bottomTop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  <p:tag name="KSO_WM_SLIDE_BACKGROUND_TYPE" val="bottomTop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  <p:tag name="KSO_WM_SLIDE_BACKGROUND_TYPE" val="bottomTop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  <p:tag name="KSO_WM_SLIDE_BACKGROUND_TYPE" val="bottomTop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  <p:tag name="KSO_WM_SLIDE_BACKGROUND_TYPE" val="bottomTop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  <p:tag name="KSO_WM_SLIDE_BACKGROUND_TYPE" val="bottomTop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  <p:tag name="KSO_WM_SLIDE_BACKGROUND_TYPE" val="bottomTop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  <p:tag name="KSO_WM_SLIDE_BACKGROUND_TYPE" val="bottomTop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  <p:tag name="KSO_WM_SLIDE_BACKGROUND_TYPE" val="bottomTop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SLIDE_BK_DARK_LIGHT" val="2"/>
  <p:tag name="KSO_WM_UNIT_INDEX" val="1"/>
  <p:tag name="KSO_WM_UNIT_BK_DARK_LIGHT" val="2"/>
  <p:tag name="KSO_WM_UNIT_TYPE" val="i"/>
  <p:tag name="KSO_WM_UNIT_SUBTYPE" val="h"/>
  <p:tag name="KSO_WM_SLIDE_BACKGROUND_TYPE" val="navigation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  <p:tag name="KSO_WM_SLIDE_BACKGROUND_TYPE" val="navigation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  <p:tag name="KSO_WM_SLIDE_BACKGROUND_TYPE" val="navigation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  <p:tag name="KSO_WM_SLIDE_BACKGROUND_TYPE" val="navigation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  <p:tag name="KSO_WM_SLIDE_BACKGROUND_TYPE" val="navigation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  <p:tag name="KSO_WM_SLIDE_BACKGROUND_TYPE" val="navigation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  <p:tag name="KSO_WM_SLIDE_BACKGROUND_TYPE" val="navigation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  <p:tag name="KSO_WM_SLIDE_BACKGROUND_TYPE" val="navigation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  <p:tag name="KSO_WM_SLIDE_BACKGROUND_TYPE" val="navigation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  <p:tag name="KSO_WM_SLIDE_BACKGROUND_TYPE" val="navigation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  <p:tag name="KSO_WM_SLIDE_BACKGROUND_TYPE" val="navigation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SLIDE_BK_DARK_LIGHT" val="2"/>
  <p:tag name="KSO_WM_UNIT_INDEX" val="1"/>
  <p:tag name="KSO_WM_UNIT_BK_DARK_LIGHT" val="2"/>
  <p:tag name="KSO_WM_UNIT_TYPE" val="i"/>
  <p:tag name="KSO_WM_UNIT_SUBTYPE" val="h"/>
  <p:tag name="KSO_WM_SLIDE_BACKGROUND_TYPE" val="belt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  <p:tag name="KSO_WM_SLIDE_BACKGROUND_TYPE" val="belt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  <p:tag name="KSO_WM_SLIDE_BACKGROUND_TYPE" val="belt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  <p:tag name="KSO_WM_SLIDE_BACKGROUND_TYPE" val="belt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  <p:tag name="KSO_WM_SLIDE_BACKGROUND_TYPE" val="belt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  <p:tag name="KSO_WM_SLIDE_BACKGROUND_TYPE" val="belt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  <p:tag name="KSO_WM_SLIDE_BACKGROUND_TYPE" val="belt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  <p:tag name="KSO_WM_SLIDE_BACKGROUND_TYPE" val="belt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177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177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204177"/>
  <p:tag name="KSO_WM_TEMPLATE_SUBCATEGORY" val="0"/>
  <p:tag name="KSO_WM_TEMPLATE_MASTER_TYPE" val="1"/>
  <p:tag name="KSO_WM_TEMPLATE_COLOR_TYPE" val="1"/>
  <p:tag name="KSO_WM_TEMPLATE_MASTER_THUMB_INDEX" val="12"/>
  <p:tag name="KSO_WM_TEMPLATE_THUMBS_INDEX" val="1、4、7、8、9、10、17、20、24、27、31、34"/>
</p:tagLst>
</file>

<file path=ppt/tags/tag144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1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11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6.xml><?xml version="1.0" encoding="utf-8"?>
<p:tagLst xmlns:p="http://schemas.openxmlformats.org/presentationml/2006/main">
  <p:tag name="KSO_WM_UNIT_TYPE" val="i"/>
  <p:tag name="KSO_WM_UNIT_INDEX" val="9"/>
  <p:tag name="KSO_WM_BEAUTIFY_FLAG" val="#wm#"/>
  <p:tag name="KSO_WM_TAG_VERSION" val="3.0"/>
  <p:tag name="KSO_WM_UNIT_ID" val="_11*i*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7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11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8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11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9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11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11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1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11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2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11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3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  <p:tag name="KSO_WM_UNIT_ID" val="_11*i*1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4.xml><?xml version="1.0" encoding="utf-8"?>
<p:tagLst xmlns:p="http://schemas.openxmlformats.org/presentationml/2006/main">
  <p:tag name="KSO_WM_UNIT_TYPE" val="i"/>
  <p:tag name="KSO_WM_UNIT_INDEX" val="11"/>
  <p:tag name="KSO_WM_BEAUTIFY_FLAG" val="#wm#"/>
  <p:tag name="KSO_WM_TAG_VERSION" val="3.0"/>
  <p:tag name="KSO_WM_UNIT_ID" val="_11*i*1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5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  <p:tag name="KSO_WM_UNIT_ID" val="_11*i*1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4"/>
</p:tagLst>
</file>

<file path=ppt/tags/tag157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11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32"/>
</p:tagLst>
</file>

<file path=ppt/tags/tag158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9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61.xml><?xml version="1.0" encoding="utf-8"?>
<p:tagLst xmlns:p="http://schemas.openxmlformats.org/presentationml/2006/main">
  <p:tag name="KSO_WM_UNIT_TYPE" val="f"/>
  <p:tag name="KSO_WM_UNIT_SUBTYPE" val="b"/>
  <p:tag name="KSO_WM_UNIT_INDEX" val="1"/>
  <p:tag name="KSO_WM_BEAUTIFY_FLAG" val="#wm#"/>
  <p:tag name="KSO_WM_TAG_VERSION" val="3.0"/>
  <p:tag name="KSO_WM_UNIT_PRESET_TEXT" val="署名"/>
  <p:tag name="KSO_WM_UNIT_ID" val="_11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11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170323_2*l_i*1_1"/>
  <p:tag name="KSO_WM_TEMPLATE_CATEGORY" val="diagram"/>
  <p:tag name="KSO_WM_TEMPLATE_INDEX" val="20170323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VIRTUALLY_FRAME" val="{&quot;height&quot;:363.17078773977875,&quot;left&quot;:91.09409448818897,&quot;top&quot;:118.54590551181101,&quot;width&quot;:758.1843307086614}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3"/>
  <p:tag name="KSO_WM_UNIT_ID" val="diagram20170323_2*l_i*1_3"/>
  <p:tag name="KSO_WM_TEMPLATE_CATEGORY" val="diagram"/>
  <p:tag name="KSO_WM_TEMPLATE_INDEX" val="20170323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VIRTUALLY_FRAME" val="{&quot;height&quot;:363.17078773977875,&quot;left&quot;:91.09409448818897,&quot;top&quot;:118.54590551181101,&quot;width&quot;:758.1843307086614}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6"/>
  <p:tag name="KSO_WM_UNIT_ID" val="diagram20170323_2*l_i*1_6"/>
  <p:tag name="KSO_WM_TEMPLATE_CATEGORY" val="diagram"/>
  <p:tag name="KSO_WM_TEMPLATE_INDEX" val="20170323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VIRTUALLY_FRAME" val="{&quot;height&quot;:363.17078773977875,&quot;left&quot;:91.09409448818897,&quot;top&quot;:118.54590551181101,&quot;width&quot;:758.1843307086614}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7"/>
  <p:tag name="KSO_WM_UNIT_ID" val="diagram20170323_2*l_i*1_7"/>
  <p:tag name="KSO_WM_TEMPLATE_CATEGORY" val="diagram"/>
  <p:tag name="KSO_WM_TEMPLATE_INDEX" val="20170323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VIRTUALLY_FRAME" val="{&quot;height&quot;:363.17078773977875,&quot;left&quot;:91.09409448818897,&quot;top&quot;:118.54590551181101,&quot;width&quot;:758.1843307086614}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5"/>
  <p:tag name="KSO_WM_UNIT_ID" val="diagram20170323_2*l_i*1_5"/>
  <p:tag name="KSO_WM_TEMPLATE_CATEGORY" val="diagram"/>
  <p:tag name="KSO_WM_TEMPLATE_INDEX" val="20170323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VIRTUALLY_FRAME" val="{&quot;height&quot;:363.17078773977875,&quot;left&quot;:91.09409448818897,&quot;top&quot;:118.54590551181101,&quot;width&quot;:758.1843307086614}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8"/>
  <p:tag name="KSO_WM_UNIT_ID" val="diagram20170323_2*l_i*1_8"/>
  <p:tag name="KSO_WM_TEMPLATE_CATEGORY" val="diagram"/>
  <p:tag name="KSO_WM_TEMPLATE_INDEX" val="20170323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VIRTUALLY_FRAME" val="{&quot;height&quot;:363.17078773977875,&quot;left&quot;:91.09409448818897,&quot;top&quot;:118.54590551181101,&quot;width&quot;:758.1843307086614}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"/>
  <p:tag name="KSO_WM_UNIT_ID" val="diagram20170323_2*l_i*1_2"/>
  <p:tag name="KSO_WM_TEMPLATE_CATEGORY" val="diagram"/>
  <p:tag name="KSO_WM_TEMPLATE_INDEX" val="20170323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VIRTUALLY_FRAME" val="{&quot;height&quot;:363.17078773977875,&quot;left&quot;:91.09409448818897,&quot;top&quot;:118.54590551181101,&quot;width&quot;:758.1843307086614}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4"/>
  <p:tag name="KSO_WM_UNIT_ID" val="diagram20170323_2*l_i*1_4"/>
  <p:tag name="KSO_WM_TEMPLATE_CATEGORY" val="diagram"/>
  <p:tag name="KSO_WM_TEMPLATE_INDEX" val="20170323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VIRTUALLY_FRAME" val="{&quot;height&quot;:363.17078773977875,&quot;left&quot;:91.09409448818897,&quot;top&quot;:118.54590551181101,&quot;width&quot;:758.1843307086614}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VALUE" val="179*23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x"/>
  <p:tag name="KSO_WM_UNIT_INDEX" val="1_1"/>
  <p:tag name="KSO_WM_UNIT_ID" val="diagram20170323_2*l_x*1_1"/>
  <p:tag name="KSO_WM_TEMPLATE_CATEGORY" val="diagram"/>
  <p:tag name="KSO_WM_TEMPLATE_INDEX" val="20170323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VIRTUALLY_FRAME" val="{&quot;height&quot;:363.17078773977875,&quot;left&quot;:91.09409448818897,&quot;top&quot;:118.54590551181101,&quot;width&quot;:758.1843307086614}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20170323_2*l_h_i*1_3_1"/>
  <p:tag name="KSO_WM_TEMPLATE_CATEGORY" val="diagram"/>
  <p:tag name="KSO_WM_TEMPLATE_INDEX" val="20170323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63.17078773977875,&quot;left&quot;:91.09409448818897,&quot;top&quot;:118.54590551181101,&quot;width&quot;:758.1843307086614}"/>
</p:tagLst>
</file>

<file path=ppt/tags/tag172.xml><?xml version="1.0" encoding="utf-8"?>
<p:tagLst xmlns:p="http://schemas.openxmlformats.org/presentationml/2006/main">
  <p:tag name="KSO_WM_UNIT_SUBTYPE" val="a"/>
  <p:tag name="KSO_WM_UNIT_PRESET_TEXT" val="单击此处添加文本具体内容，简明扼要地阐述你的观点。"/>
  <p:tag name="KSO_WM_UNIT_NOCLEAR" val="0"/>
  <p:tag name="KSO_WM_UNIT_VALUE" val="4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170323_2*l_h_f*1_2_1"/>
  <p:tag name="KSO_WM_TEMPLATE_CATEGORY" val="diagram"/>
  <p:tag name="KSO_WM_TEMPLATE_INDEX" val="20170323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363.17078773977875,&quot;left&quot;:91.09409448818897,&quot;top&quot;:118.54590551181101,&quot;width&quot;:758.1843307086614}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170323_2*l_h_i*1_2_1"/>
  <p:tag name="KSO_WM_TEMPLATE_CATEGORY" val="diagram"/>
  <p:tag name="KSO_WM_TEMPLATE_INDEX" val="20170323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63.17078773977875,&quot;left&quot;:91.09409448818897,&quot;top&quot;:118.54590551181101,&quot;width&quot;:758.1843307086614}"/>
</p:tagLst>
</file>

<file path=ppt/tags/tag174.xml><?xml version="1.0" encoding="utf-8"?>
<p:tagLst xmlns:p="http://schemas.openxmlformats.org/presentationml/2006/main">
  <p:tag name="KSO_WM_UNIT_SUBTYPE" val="a"/>
  <p:tag name="KSO_WM_UNIT_PRESET_TEXT" val="单击此处添加文本具体内容，简明扼要地阐述你的观点。"/>
  <p:tag name="KSO_WM_UNIT_NOCLEAR" val="0"/>
  <p:tag name="KSO_WM_UNIT_VALUE" val="4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170323_2*l_h_f*1_1_1"/>
  <p:tag name="KSO_WM_TEMPLATE_CATEGORY" val="diagram"/>
  <p:tag name="KSO_WM_TEMPLATE_INDEX" val="20170323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363.17078773977875,&quot;left&quot;:91.09409448818897,&quot;top&quot;:118.54590551181101,&quot;width&quot;:758.1843307086614}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170323_2*l_h_i*1_1_1"/>
  <p:tag name="KSO_WM_TEMPLATE_CATEGORY" val="diagram"/>
  <p:tag name="KSO_WM_TEMPLATE_INDEX" val="20170323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63.17078773977875,&quot;left&quot;:91.09409448818897,&quot;top&quot;:118.54590551181101,&quot;width&quot;:758.1843307086614}"/>
</p:tagLst>
</file>

<file path=ppt/tags/tag176.xml><?xml version="1.0" encoding="utf-8"?>
<p:tagLst xmlns:p="http://schemas.openxmlformats.org/presentationml/2006/main">
  <p:tag name="KSO_WM_UNIT_VALUE" val="182*1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x"/>
  <p:tag name="KSO_WM_UNIT_INDEX" val="1_2"/>
  <p:tag name="KSO_WM_UNIT_ID" val="diagram20170323_2*l_x*1_2"/>
  <p:tag name="KSO_WM_TEMPLATE_CATEGORY" val="diagram"/>
  <p:tag name="KSO_WM_TEMPLATE_INDEX" val="20170323"/>
  <p:tag name="KSO_WM_UNIT_LAYERLEVEL" val="1_1"/>
  <p:tag name="KSO_WM_TAG_VERSION" val="1.0"/>
  <p:tag name="KSO_WM_BEAUTIFY_FLAG" val="#wm#"/>
  <p:tag name="KSO_WM_UNIT_USESOURCEFORMAT_APPLY" val="1"/>
  <p:tag name="KSO_WM_DIAGRAM_VIRTUALLY_FRAME" val="{&quot;height&quot;:363.17078773977875,&quot;left&quot;:91.09409448818897,&quot;top&quot;:118.54590551181101,&quot;width&quot;:758.1843307086614}"/>
</p:tagLst>
</file>

<file path=ppt/tags/tag177.xml><?xml version="1.0" encoding="utf-8"?>
<p:tagLst xmlns:p="http://schemas.openxmlformats.org/presentationml/2006/main">
  <p:tag name="KSO_WM_UNIT_VALUE" val="148*15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x"/>
  <p:tag name="KSO_WM_UNIT_INDEX" val="1_3"/>
  <p:tag name="KSO_WM_UNIT_ID" val="diagram20170323_2*l_x*1_3"/>
  <p:tag name="KSO_WM_TEMPLATE_CATEGORY" val="diagram"/>
  <p:tag name="KSO_WM_TEMPLATE_INDEX" val="20170323"/>
  <p:tag name="KSO_WM_UNIT_LAYERLEVEL" val="1_1"/>
  <p:tag name="KSO_WM_TAG_VERSION" val="1.0"/>
  <p:tag name="KSO_WM_BEAUTIFY_FLAG" val="#wm#"/>
  <p:tag name="KSO_WM_UNIT_USESOURCEFORMAT_APPLY" val="1"/>
  <p:tag name="KSO_WM_DIAGRAM_VIRTUALLY_FRAME" val="{&quot;height&quot;:363.17078773977875,&quot;left&quot;:91.09409448818897,&quot;top&quot;:118.54590551181101,&quot;width&quot;:758.1843307086614}"/>
</p:tagLst>
</file>

<file path=ppt/tags/tag178.xml><?xml version="1.0" encoding="utf-8"?>
<p:tagLst xmlns:p="http://schemas.openxmlformats.org/presentationml/2006/main">
  <p:tag name="KSO_WM_UNIT_SUBTYPE" val="a"/>
  <p:tag name="KSO_WM_UNIT_PRESET_TEXT" val="单击此处添加文本具体内容，简明扼要地阐述你的观点。"/>
  <p:tag name="KSO_WM_UNIT_NOCLEAR" val="0"/>
  <p:tag name="KSO_WM_UNIT_VALUE" val="4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170323_2*l_h_f*1_2_1"/>
  <p:tag name="KSO_WM_TEMPLATE_CATEGORY" val="diagram"/>
  <p:tag name="KSO_WM_TEMPLATE_INDEX" val="20170323"/>
  <p:tag name="KSO_WM_UNIT_LAYERLEVEL" val="1_1_1"/>
  <p:tag name="KSO_WM_TAG_VERSION" val="1.0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363.17078773977875,&quot;left&quot;:91.09409448818897,&quot;top&quot;:118.54590551181101,&quot;width&quot;:758.1843307086614}"/>
</p:tagLst>
</file>

<file path=ppt/tags/tag179.xml><?xml version="1.0" encoding="utf-8"?>
<p:tagLst xmlns:p="http://schemas.openxmlformats.org/presentationml/2006/main">
  <p:tag name="KSO_WM_SLIDE_ITEM_CNT" val="3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BEAUTIFY_FLAG" val="#wm#"/>
  <p:tag name="KSO_WM_TEMPLATE_CATEGORY" val="custom"/>
  <p:tag name="KSO_WM_TEMPLATE_INDEX" val="20204177"/>
</p:tagLst>
</file>

<file path=ppt/tags/tag181.xml><?xml version="1.0" encoding="utf-8"?>
<p:tagLst xmlns:p="http://schemas.openxmlformats.org/presentationml/2006/main">
  <p:tag name="KSO_WM_UNIT_TABLE_BEAUTIFY" val="smartTable{16043525-764d-4185-8c01-253775c23b3d}"/>
</p:tagLst>
</file>

<file path=ppt/tags/tag182.xml><?xml version="1.0" encoding="utf-8"?>
<p:tagLst xmlns:p="http://schemas.openxmlformats.org/presentationml/2006/main">
  <p:tag name="KSO_WM_DIAGRAM_VIRTUALLY_FRAME" val="{&quot;height&quot;:51.72503937007873,&quot;left&quot;:526.7250393700788,&quot;top&quot;:207.6,&quot;width&quot;:320.4249606299212}"/>
</p:tagLst>
</file>

<file path=ppt/tags/tag183.xml><?xml version="1.0" encoding="utf-8"?>
<p:tagLst xmlns:p="http://schemas.openxmlformats.org/presentationml/2006/main">
  <p:tag name="KSO_WM_DIAGRAM_VIRTUALLY_FRAME" val="{&quot;height&quot;:51.72503937007873,&quot;left&quot;:526.7250393700788,&quot;top&quot;:207.6,&quot;width&quot;:320.4249606299212}"/>
</p:tagLst>
</file>

<file path=ppt/tags/tag184.xml><?xml version="1.0" encoding="utf-8"?>
<p:tagLst xmlns:p="http://schemas.openxmlformats.org/presentationml/2006/main">
  <p:tag name="KSO_WM_DIAGRAM_VIRTUALLY_FRAME" val="{&quot;height&quot;:51.72503937007873,&quot;left&quot;:526.7250393700788,&quot;top&quot;:207.6,&quot;width&quot;:320.4249606299212}"/>
</p:tagLst>
</file>

<file path=ppt/tags/tag185.xml><?xml version="1.0" encoding="utf-8"?>
<p:tagLst xmlns:p="http://schemas.openxmlformats.org/presentationml/2006/main">
  <p:tag name="KSO_WM_DIAGRAM_VIRTUALLY_FRAME" val="{&quot;height&quot;:51.72503937007873,&quot;left&quot;:526.7250393700788,&quot;top&quot;:207.6,&quot;width&quot;:320.4249606299212}"/>
</p:tagLst>
</file>

<file path=ppt/tags/tag186.xml><?xml version="1.0" encoding="utf-8"?>
<p:tagLst xmlns:p="http://schemas.openxmlformats.org/presentationml/2006/main">
  <p:tag name="KSO_WM_DIAGRAM_VIRTUALLY_FRAME" val="{&quot;height&quot;:51.72503937007873,&quot;left&quot;:526.7250393700788,&quot;top&quot;:207.6,&quot;width&quot;:320.4249606299212}"/>
</p:tagLst>
</file>

<file path=ppt/tags/tag187.xml><?xml version="1.0" encoding="utf-8"?>
<p:tagLst xmlns:p="http://schemas.openxmlformats.org/presentationml/2006/main">
  <p:tag name="KSO_WM_DIAGRAM_VIRTUALLY_FRAME" val="{&quot;height&quot;:51.72503937007873,&quot;left&quot;:526.7250393700788,&quot;top&quot;:207.6,&quot;width&quot;:320.4249606299212}"/>
</p:tagLst>
</file>

<file path=ppt/tags/tag188.xml><?xml version="1.0" encoding="utf-8"?>
<p:tagLst xmlns:p="http://schemas.openxmlformats.org/presentationml/2006/main">
  <p:tag name="KSO_WM_BEAUTIFY_FLAG" val="#wm#"/>
  <p:tag name="KSO_WM_TEMPLATE_CATEGORY" val="custom"/>
  <p:tag name="KSO_WM_TEMPLATE_INDEX" val="20204177"/>
</p:tagLst>
</file>

<file path=ppt/tags/tag189.xml><?xml version="1.0" encoding="utf-8"?>
<p:tagLst xmlns:p="http://schemas.openxmlformats.org/presentationml/2006/main">
  <p:tag name="KSO_WM_UNIT_TABLE_BEAUTIFY" val="smartTable{0ed15abd-6707-466d-b706-ccece1e1b011}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TABLE_BEAUTIFY" val="smartTable{683c0e2d-5035-43d5-a2ff-51792262c548}"/>
</p:tagLst>
</file>

<file path=ppt/tags/tag191.xml><?xml version="1.0" encoding="utf-8"?>
<p:tagLst xmlns:p="http://schemas.openxmlformats.org/presentationml/2006/main">
  <p:tag name="KSO_WM_UNIT_TABLE_BEAUTIFY" val="smartTable{01bbe3ca-5cf9-4cf3-a2e1-2915b622c126}"/>
</p:tagLst>
</file>

<file path=ppt/tags/tag192.xml><?xml version="1.0" encoding="utf-8"?>
<p:tagLst xmlns:p="http://schemas.openxmlformats.org/presentationml/2006/main">
  <p:tag name="KSO_WM_UNIT_TABLE_BEAUTIFY" val="smartTable{bbf2fdfa-9db1-4203-8e01-6c6da9954f14}"/>
</p:tagLst>
</file>

<file path=ppt/tags/tag193.xml><?xml version="1.0" encoding="utf-8"?>
<p:tagLst xmlns:p="http://schemas.openxmlformats.org/presentationml/2006/main">
  <p:tag name="KSO_WM_DIAGRAM_VIRTUALLY_FRAME" val="{&quot;height&quot;:225.5249606299213,&quot;left&quot;:502.65,&quot;top&quot;:305.9250393700787,&quot;width&quot;:328.85}"/>
</p:tagLst>
</file>

<file path=ppt/tags/tag194.xml><?xml version="1.0" encoding="utf-8"?>
<p:tagLst xmlns:p="http://schemas.openxmlformats.org/presentationml/2006/main">
  <p:tag name="KSO_WM_DIAGRAM_VIRTUALLY_FRAME" val="{&quot;height&quot;:225.5249606299213,&quot;left&quot;:502.65,&quot;top&quot;:305.9250393700787,&quot;width&quot;:328.85}"/>
</p:tagLst>
</file>

<file path=ppt/tags/tag195.xml><?xml version="1.0" encoding="utf-8"?>
<p:tagLst xmlns:p="http://schemas.openxmlformats.org/presentationml/2006/main">
  <p:tag name="KSO_WM_DIAGRAM_VIRTUALLY_FRAME" val="{&quot;height&quot;:225.5249606299213,&quot;left&quot;:502.65,&quot;top&quot;:305.9250393700787,&quot;width&quot;:328.85}"/>
</p:tagLst>
</file>

<file path=ppt/tags/tag196.xml><?xml version="1.0" encoding="utf-8"?>
<p:tagLst xmlns:p="http://schemas.openxmlformats.org/presentationml/2006/main">
  <p:tag name="KSO_WM_DIAGRAM_VIRTUALLY_FRAME" val="{&quot;height&quot;:225.5249606299213,&quot;left&quot;:502.65,&quot;top&quot;:305.9250393700787,&quot;width&quot;:328.85}"/>
</p:tagLst>
</file>

<file path=ppt/tags/tag197.xml><?xml version="1.0" encoding="utf-8"?>
<p:tagLst xmlns:p="http://schemas.openxmlformats.org/presentationml/2006/main">
  <p:tag name="KSO_WM_DIAGRAM_VIRTUALLY_FRAME" val="{&quot;height&quot;:225.5249606299213,&quot;left&quot;:502.65,&quot;top&quot;:305.9250393700787,&quot;width&quot;:328.85}"/>
</p:tagLst>
</file>

<file path=ppt/tags/tag198.xml><?xml version="1.0" encoding="utf-8"?>
<p:tagLst xmlns:p="http://schemas.openxmlformats.org/presentationml/2006/main">
  <p:tag name="KSO_WM_DIAGRAM_VIRTUALLY_FRAME" val="{&quot;height&quot;:225.5249606299213,&quot;left&quot;:502.65,&quot;top&quot;:305.9250393700787,&quot;width&quot;:328.85}"/>
</p:tagLst>
</file>

<file path=ppt/tags/tag199.xml><?xml version="1.0" encoding="utf-8"?>
<p:tagLst xmlns:p="http://schemas.openxmlformats.org/presentationml/2006/main">
  <p:tag name="KSO_WM_DIAGRAM_VIRTUALLY_FRAME" val="{&quot;height&quot;:225.5249606299213,&quot;left&quot;:502.65,&quot;top&quot;:305.9250393700787,&quot;width&quot;:328.85}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TABLE_BEAUTIFY" val="smartTable{552db007-64f8-4cdc-8527-e617b6dadbf8}"/>
</p:tagLst>
</file>

<file path=ppt/tags/tag201.xml><?xml version="1.0" encoding="utf-8"?>
<p:tagLst xmlns:p="http://schemas.openxmlformats.org/presentationml/2006/main">
  <p:tag name="KSO_WM_UNIT_TABLE_BEAUTIFY" val="smartTable{ccbafc31-3ce2-43ca-bd69-ff04e77e7675}"/>
</p:tagLst>
</file>

<file path=ppt/tags/tag202.xml><?xml version="1.0" encoding="utf-8"?>
<p:tagLst xmlns:p="http://schemas.openxmlformats.org/presentationml/2006/main">
  <p:tag name="KSO_WM_UNIT_TABLE_BEAUTIFY" val="smartTable{c39793e5-813d-46e8-84b5-097feb86192f}"/>
</p:tagLst>
</file>

<file path=ppt/tags/tag203.xml><?xml version="1.0" encoding="utf-8"?>
<p:tagLst xmlns:p="http://schemas.openxmlformats.org/presentationml/2006/main">
  <p:tag name="KSO_WM_UNIT_TABLE_BEAUTIFY" val="smartTable{654f212b-520a-4410-9ed5-0e854feca34c}"/>
</p:tagLst>
</file>

<file path=ppt/tags/tag204.xml><?xml version="1.0" encoding="utf-8"?>
<p:tagLst xmlns:p="http://schemas.openxmlformats.org/presentationml/2006/main">
  <p:tag name="KSO_WM_UNIT_TABLE_BEAUTIFY" val="smartTable{ad0ddc68-41e7-4fd5-803c-b24e0bb1b8b3}"/>
</p:tagLst>
</file>

<file path=ppt/tags/tag205.xml><?xml version="1.0" encoding="utf-8"?>
<p:tagLst xmlns:p="http://schemas.openxmlformats.org/presentationml/2006/main">
  <p:tag name="KSO_WM_UNIT_TABLE_BEAUTIFY" val="smartTable{e914ac95-3f41-4603-b51f-afdf12086758}"/>
</p:tagLst>
</file>

<file path=ppt/tags/tag206.xml><?xml version="1.0" encoding="utf-8"?>
<p:tagLst xmlns:p="http://schemas.openxmlformats.org/presentationml/2006/main">
  <p:tag name="KSO_WM_UNIT_TABLE_BEAUTIFY" val="smartTable{471ff5eb-b43e-4cf9-a37b-22d4ef3e22bc}"/>
</p:tagLst>
</file>

<file path=ppt/tags/tag207.xml><?xml version="1.0" encoding="utf-8"?>
<p:tagLst xmlns:p="http://schemas.openxmlformats.org/presentationml/2006/main">
  <p:tag name="TABLE_ENDDRAG_ORIGIN_RECT" val="83*77"/>
  <p:tag name="TABLE_ENDDRAG_RECT" val="748*262*83*77"/>
</p:tagLst>
</file>

<file path=ppt/tags/tag208.xml><?xml version="1.0" encoding="utf-8"?>
<p:tagLst xmlns:p="http://schemas.openxmlformats.org/presentationml/2006/main">
  <p:tag name="TABLE_ENDDRAG_ORIGIN_RECT" val="848*416"/>
  <p:tag name="TABLE_ENDDRAG_RECT" val="66*116*848*416"/>
</p:tagLst>
</file>

<file path=ppt/tags/tag209.xml><?xml version="1.0" encoding="utf-8"?>
<p:tagLst xmlns:p="http://schemas.openxmlformats.org/presentationml/2006/main">
  <p:tag name="KSO_WM_DIAGRAM_VIRTUALLY_FRAME" val="{&quot;height&quot;:225.5249606299213,&quot;left&quot;:502.65,&quot;top&quot;:305.9250393700787,&quot;width&quot;:328.85}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DIAGRAM_VIRTUALLY_FRAME" val="{&quot;height&quot;:225.5249606299213,&quot;left&quot;:502.65,&quot;top&quot;:305.9250393700787,&quot;width&quot;:328.85}"/>
</p:tagLst>
</file>

<file path=ppt/tags/tag211.xml><?xml version="1.0" encoding="utf-8"?>
<p:tagLst xmlns:p="http://schemas.openxmlformats.org/presentationml/2006/main">
  <p:tag name="KSO_WM_UNIT_TABLE_BEAUTIFY" val="smartTable{312dff93-b9d1-48f8-9ebf-e4d98cc8418f}"/>
</p:tagLst>
</file>

<file path=ppt/tags/tag212.xml><?xml version="1.0" encoding="utf-8"?>
<p:tagLst xmlns:p="http://schemas.openxmlformats.org/presentationml/2006/main">
  <p:tag name="TABLE_ENDDRAG_ORIGIN_RECT" val="848*416"/>
  <p:tag name="TABLE_ENDDRAG_RECT" val="66*116*848*416"/>
</p:tagLst>
</file>

<file path=ppt/tags/tag213.xml><?xml version="1.0" encoding="utf-8"?>
<p:tagLst xmlns:p="http://schemas.openxmlformats.org/presentationml/2006/main">
  <p:tag name="KSO_WM_DIAGRAM_VIRTUALLY_FRAME" val="{&quot;height&quot;:225.5249606299213,&quot;left&quot;:502.65,&quot;top&quot;:305.9250393700787,&quot;width&quot;:328.85}"/>
</p:tagLst>
</file>

<file path=ppt/tags/tag214.xml><?xml version="1.0" encoding="utf-8"?>
<p:tagLst xmlns:p="http://schemas.openxmlformats.org/presentationml/2006/main">
  <p:tag name="KSO_WM_DIAGRAM_VIRTUALLY_FRAME" val="{&quot;height&quot;:225.5249606299213,&quot;left&quot;:502.65,&quot;top&quot;:305.9250393700787,&quot;width&quot;:328.85}"/>
</p:tagLst>
</file>

<file path=ppt/tags/tag215.xml><?xml version="1.0" encoding="utf-8"?>
<p:tagLst xmlns:p="http://schemas.openxmlformats.org/presentationml/2006/main">
  <p:tag name="KSO_WM_UNIT_TABLE_BEAUTIFY" val="smartTable{84ec34ba-4225-4dec-9691-172ba423e2c1}"/>
</p:tagLst>
</file>

<file path=ppt/tags/tag216.xml><?xml version="1.0" encoding="utf-8"?>
<p:tagLst xmlns:p="http://schemas.openxmlformats.org/presentationml/2006/main">
  <p:tag name="KSO_WM_UNIT_TABLE_BEAUTIFY" val="smartTable{0027931f-a4d3-4b68-a3bb-cc98dac94370}"/>
  <p:tag name="TABLE_ENDDRAG_ORIGIN_RECT" val="931*355"/>
  <p:tag name="TABLE_ENDDRAG_RECT" val="20*135*931*355"/>
</p:tagLst>
</file>

<file path=ppt/tags/tag217.xml><?xml version="1.0" encoding="utf-8"?>
<p:tagLst xmlns:p="http://schemas.openxmlformats.org/presentationml/2006/main">
  <p:tag name="KSO_WPP_MARK_KEY" val="dfab33f4-aaef-4316-b20b-70ae4d155437"/>
  <p:tag name="FULLTEXTBEAUTIFYED" val="1"/>
  <p:tag name="COMMONDATA" val="eyJoZGlkIjoiNzlmYzVmYWI0MTMwNGYyMzAwMDg1ZmUyMmUxOTQyODcifQ=="/>
  <p:tag name="commondata" val="eyJoZGlkIjoiOWVhY2YwOWI4NzgyZjRlMTk0NGViZDJkYzdhZjIwZTMifQ=="/>
  <p:tag name="resource_record_key" val="{&quot;10&quot;:[21595825],&quot;65&quot;:[20204450]}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"/>
  <p:tag name="KSO_WM_UNIT_LAYERLEVEL" val="1"/>
  <p:tag name="KSO_WM_TAG_VERSION" val="1.0"/>
  <p:tag name="KSO_WM_BEAUTIFY_FLAG" val="#wm#"/>
  <p:tag name="KSO_WM_UNIT_INDEX" val="1"/>
  <p:tag name="KSO_WM_UNIT_TYPE" val="y"/>
  <p:tag name="KSO_WM_SLIDE_BACKGROUND_MASK_FLAG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K_DARK_LIGHT" val="2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K_DARK_LIGHT" val="2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K_DARK_LIGHT" val="2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K_DARK_LIGHT" val="2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K_DARK_LIGHT" val="2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K_DARK_LIGHT" val="2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K_DARK_LIGHT" val="2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K_DARK_LIGHT" val="2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SLIDE_BACKGROUND_TYPE" val="general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SLIDE_BACKGROUND_TYPE" val="general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SLIDE_BACKGROUND_TYPE" val="general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SLIDE_BACKGROUND_TYPE" val="general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SLIDE_BACKGROUND_TYPE" val="general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SLIDE_BACKGROUND_TYPE" val="general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SLIDE_BK_DARK_LIGHT" val="2"/>
  <p:tag name="KSO_WM_UNIT_INDEX" val="1"/>
  <p:tag name="KSO_WM_UNIT_BK_DARK_LIGHT" val="2"/>
  <p:tag name="KSO_WM_UNIT_TYPE" val="i"/>
  <p:tag name="KSO_WM_UNIT_SUBTYPE" val="h"/>
  <p:tag name="KSO_WM_SLIDE_BACKGROUND_TYPE" val="frame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2"/>
  <p:tag name="KSO_WM_SLIDE_BACKGROUND_TYPE" val="frame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2"/>
  <p:tag name="KSO_WM_SLIDE_BACKGROUND_TYPE" val="frame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2"/>
  <p:tag name="KSO_WM_SLIDE_BACKGROUND_TYPE" val="frame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2"/>
  <p:tag name="KSO_WM_SLIDE_BACKGROUND_TYPE" val="frame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2"/>
  <p:tag name="KSO_WM_SLIDE_BACKGROUND_TYPE" val="frame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2"/>
  <p:tag name="KSO_WM_SLIDE_BACKGROUND_TYPE" val="frame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2"/>
  <p:tag name="KSO_WM_SLIDE_BACKGROUND_TYPE" val="frame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SLIDE_BK_DARK_LIGHT" val="2"/>
  <p:tag name="KSO_WM_UNIT_INDEX" val="1"/>
  <p:tag name="KSO_WM_UNIT_BK_DARK_LIGHT" val="2"/>
  <p:tag name="KSO_WM_UNIT_TYPE" val="i"/>
  <p:tag name="KSO_WM_UNIT_SUBTYPE" val="h"/>
  <p:tag name="KSO_WM_SLIDE_BACKGROUND_TYPE" val="leftRight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SLIDE_BACKGROUND_TYPE" val="leftRight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SLIDE_BACKGROUND_TYPE" val="leftRight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SLIDE_BACKGROUND_TYPE" val="leftRight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SLIDE_BACKGROUND_TYPE" val="leftRight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SLIDE_BACKGROUND_TYPE" val="leftRight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SLIDE_BACKGROUND_TYPE" val="leftRight"/>
</p:tagLst>
</file>

<file path=ppt/theme/theme1.xml><?xml version="1.0" encoding="utf-8"?>
<a:theme xmlns:a="http://schemas.openxmlformats.org/drawingml/2006/main" name="A000120141119A01PPBG">
  <a:themeElements>
    <a:clrScheme name="自定义 132">
      <a:dk1>
        <a:srgbClr val="3D3F41"/>
      </a:dk1>
      <a:lt1>
        <a:srgbClr val="FFFFFF"/>
      </a:lt1>
      <a:dk2>
        <a:srgbClr val="3D3F41"/>
      </a:dk2>
      <a:lt2>
        <a:srgbClr val="EAF5FC"/>
      </a:lt2>
      <a:accent1>
        <a:srgbClr val="04AEDA"/>
      </a:accent1>
      <a:accent2>
        <a:srgbClr val="628EE3"/>
      </a:accent2>
      <a:accent3>
        <a:srgbClr val="2BC3B5"/>
      </a:accent3>
      <a:accent4>
        <a:srgbClr val="92D050"/>
      </a:accent4>
      <a:accent5>
        <a:srgbClr val="CEB9A3"/>
      </a:accent5>
      <a:accent6>
        <a:srgbClr val="FFC000"/>
      </a:accent6>
      <a:hlink>
        <a:srgbClr val="00B0F0"/>
      </a:hlink>
      <a:folHlink>
        <a:srgbClr val="AFB2B4"/>
      </a:folHlink>
    </a:clrScheme>
    <a:fontScheme name="KSO主题5">
      <a:majorFont>
        <a:latin typeface="Broadway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 主题​​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>
          <a:defRPr kumimoji="0" sz="24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  <a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​​">
  <a:themeElements>
    <a:clrScheme name="自定义 41">
      <a:dk1>
        <a:srgbClr val="000000"/>
      </a:dk1>
      <a:lt1>
        <a:srgbClr val="FFFFFF"/>
      </a:lt1>
      <a:dk2>
        <a:srgbClr val="E9F1F6"/>
      </a:dk2>
      <a:lt2>
        <a:srgbClr val="FCFDFD"/>
      </a:lt2>
      <a:accent1>
        <a:srgbClr val="61BEEE"/>
      </a:accent1>
      <a:accent2>
        <a:srgbClr val="00CEC7"/>
      </a:accent2>
      <a:accent3>
        <a:srgbClr val="91CD65"/>
      </a:accent3>
      <a:accent4>
        <a:srgbClr val="E3AF40"/>
      </a:accent4>
      <a:accent5>
        <a:srgbClr val="F68E5F"/>
      </a:accent5>
      <a:accent6>
        <a:srgbClr val="EA7983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​​">
  <a:themeElements>
    <a:clrScheme name="Office 主题​​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>
          <a:defRPr kumimoji="0" sz="24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  <a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3_Office 主题​​">
  <a:themeElements>
    <a:clrScheme name="Office 主题​​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">
      <a:majorFont>
        <a:latin typeface="方正粗黑宋简体"/>
        <a:ea typeface="方正大黑体_GBK"/>
        <a:cs typeface=""/>
      </a:majorFont>
      <a:minorFont>
        <a:latin typeface="方正粗黑宋简体"/>
        <a:ea typeface="方正大黑体_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>
          <a:defRPr kumimoji="0" sz="24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  <a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crgbClr r="0" g="0" b="0">
        <a:alpha val="100000"/>
      </a:scrgbClr>
    </a:dk1>
    <a:lt1>
      <a:scrgbClr r="100000" g="100000" b="100000">
        <a:alpha val="100000"/>
      </a:scrgbClr>
    </a:lt1>
    <a:dk2>
      <a:scrgbClr r="6666" g="7450" b="12941">
        <a:alpha val="100000"/>
      </a:scrgbClr>
    </a:dk2>
    <a:lt2>
      <a:scrgbClr r="100000" g="100000" b="100000">
        <a:alpha val="100000"/>
      </a:scrgbClr>
    </a:lt2>
    <a:accent1>
      <a:scrgbClr r="43529" g="74117" b="91372">
        <a:alpha val="100000"/>
      </a:scrgbClr>
    </a:accent1>
    <a:accent2>
      <a:scrgbClr r="20392" g="80000" b="92549">
        <a:alpha val="100000"/>
      </a:scrgbClr>
    </a:accent2>
    <a:accent3>
      <a:scrgbClr r="0" g="84705" b="87843">
        <a:alpha val="100000"/>
      </a:scrgbClr>
    </a:accent3>
    <a:accent4>
      <a:scrgbClr r="0" g="88235" b="76862">
        <a:alpha val="100000"/>
      </a:scrgbClr>
    </a:accent4>
    <a:accent5>
      <a:scrgbClr r="32941" g="90196" b="61960">
        <a:alpha val="100000"/>
      </a:scrgbClr>
    </a:accent5>
    <a:accent6>
      <a:scrgbClr r="56862" g="90196" b="44313">
        <a:alpha val="100000"/>
      </a:scrgbClr>
    </a:accent6>
    <a:hlink>
      <a:scrgbClr r="39607" g="54509" b="83529">
        <a:alpha val="100000"/>
      </a:scrgbClr>
    </a:hlink>
    <a:folHlink>
      <a:scrgbClr r="62352" g="40392" b="63921">
        <a:alpha val="100000"/>
      </a:scrgbClr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27931</Words>
  <Application>WPS 演示</Application>
  <PresentationFormat>全屏显示(4:3)</PresentationFormat>
  <Paragraphs>4097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44</vt:i4>
      </vt:variant>
    </vt:vector>
  </HeadingPairs>
  <TitlesOfParts>
    <vt:vector size="68" baseType="lpstr">
      <vt:lpstr>Arial</vt:lpstr>
      <vt:lpstr>宋体</vt:lpstr>
      <vt:lpstr>Wingdings</vt:lpstr>
      <vt:lpstr>Calibri</vt:lpstr>
      <vt:lpstr>幼圆</vt:lpstr>
      <vt:lpstr>Broadway</vt:lpstr>
      <vt:lpstr>微软雅黑</vt:lpstr>
      <vt:lpstr>汉仪旗黑-85S</vt:lpstr>
      <vt:lpstr>黑体</vt:lpstr>
      <vt:lpstr>Times New Roman</vt:lpstr>
      <vt:lpstr>方正大黑体_GBK</vt:lpstr>
      <vt:lpstr>方正粗黑宋简体</vt:lpstr>
      <vt:lpstr>Arial Unicode MS</vt:lpstr>
      <vt:lpstr>楷体_GB2312</vt:lpstr>
      <vt:lpstr>楷体</vt:lpstr>
      <vt:lpstr>新宋体</vt:lpstr>
      <vt:lpstr>Calibri</vt:lpstr>
      <vt:lpstr>汉仪粗黑简</vt:lpstr>
      <vt:lpstr>A000120141119A01PPBG</vt:lpstr>
      <vt:lpstr>自定义设计方案</vt:lpstr>
      <vt:lpstr>1_Office 主题​​</vt:lpstr>
      <vt:lpstr>2_Office 主题​​</vt:lpstr>
      <vt:lpstr>4_Office 主题​​</vt:lpstr>
      <vt:lpstr>3_Office 主题​​</vt:lpstr>
      <vt:lpstr>PowerPoint 演示文稿</vt:lpstr>
      <vt:lpstr>本节内容框架   </vt:lpstr>
      <vt:lpstr>PowerPoint 演示文稿</vt:lpstr>
      <vt:lpstr>PowerPoint 演示文稿</vt:lpstr>
      <vt:lpstr>划线更正法</vt:lpstr>
      <vt:lpstr>PowerPoint 演示文稿</vt:lpstr>
      <vt:lpstr>PowerPoint 演示文稿</vt:lpstr>
      <vt:lpstr>PowerPoint 演示文稿</vt:lpstr>
      <vt:lpstr>管理费用明细账</vt:lpstr>
      <vt:lpstr>PowerPoint 演示文稿</vt:lpstr>
      <vt:lpstr>PowerPoint 演示文稿</vt:lpstr>
      <vt:lpstr>红字更正法</vt:lpstr>
      <vt:lpstr>红字更正法的适用范围</vt:lpstr>
      <vt:lpstr>红字更正法的适用范围</vt:lpstr>
      <vt:lpstr>红字更正法（1）</vt:lpstr>
      <vt:lpstr>PowerPoint 演示文稿</vt:lpstr>
      <vt:lpstr>PowerPoint 演示文稿</vt:lpstr>
      <vt:lpstr>PowerPoint 演示文稿</vt:lpstr>
      <vt:lpstr>  例8.3：公司2021年7月8日支付车间办公费5000元并据以入账。 </vt:lpstr>
      <vt:lpstr>管理费用明细账</vt:lpstr>
      <vt:lpstr>生产成本总分类账</vt:lpstr>
      <vt:lpstr>  例6.2：公司20*4年10月7日支付水电费，其中生产产品用800元，行政管理部门用400元。 </vt:lpstr>
      <vt:lpstr>生产成本总分类账</vt:lpstr>
      <vt:lpstr>管理费用总分类账</vt:lpstr>
      <vt:lpstr>  第一步：用红字填制一份与原来科目、借贷方向和金额相同的记账凭证，据以登记账簿，冲销原有错误的账簿记录。 </vt:lpstr>
      <vt:lpstr>生产成本总分类账</vt:lpstr>
      <vt:lpstr>管理费用总分类账</vt:lpstr>
      <vt:lpstr>PowerPoint 演示文稿</vt:lpstr>
      <vt:lpstr>PowerPoint 演示文稿</vt:lpstr>
      <vt:lpstr>例8.4：2021年8月15日，用现金购买办公用品共计230元，填制记账凭证并登账：</vt:lpstr>
      <vt:lpstr>PowerPoint 演示文稿</vt:lpstr>
      <vt:lpstr>管理费用明细账</vt:lpstr>
      <vt:lpstr>PowerPoint 演示文稿</vt:lpstr>
      <vt:lpstr>PowerPoint 演示文稿</vt:lpstr>
      <vt:lpstr>管理费用明细账</vt:lpstr>
      <vt:lpstr>三、补充登记法</vt:lpstr>
      <vt:lpstr>PowerPoint 演示文稿</vt:lpstr>
      <vt:lpstr>PowerPoint 演示文稿</vt:lpstr>
      <vt:lpstr>例6.4：20*4年10月31日，结转本月完工产品成本32800元。</vt:lpstr>
      <vt:lpstr>生产成本总分类账</vt:lpstr>
      <vt:lpstr>例6.4：20*4年10月31日，结转本月完工产品成本32800元。</vt:lpstr>
      <vt:lpstr>库存商品总分类账</vt:lpstr>
      <vt:lpstr>PowerPoint 演示文稿</vt:lpstr>
      <vt:lpstr>PowerPoint 演示文稿</vt:lpstr>
    </vt:vector>
  </TitlesOfParts>
  <Company>http://www.deepbbs.org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深度联盟http://www.deepbbs.org</dc:creator>
  <cp:lastModifiedBy>Alice</cp:lastModifiedBy>
  <cp:revision>71</cp:revision>
  <dcterms:created xsi:type="dcterms:W3CDTF">2015-12-12T14:48:00Z</dcterms:created>
  <dcterms:modified xsi:type="dcterms:W3CDTF">2025-07-26T03:29:31Z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8AC7985DD1C84395B0306FC62A86C98C_13</vt:lpwstr>
  </property>
  <property fmtid="{D5CDD505-2E9C-101B-9397-08002B2CF9AE}" pid="3" name="KSOProductBuildVer">
    <vt:lpwstr>2052-12.1.0.21915</vt:lpwstr>
  </property>
</Properties>
</file>